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16"/>
  </p:notesMasterIdLst>
  <p:sldIdLst>
    <p:sldId id="256" r:id="rId2"/>
    <p:sldId id="261" r:id="rId3"/>
    <p:sldId id="257" r:id="rId4"/>
    <p:sldId id="262" r:id="rId5"/>
    <p:sldId id="279" r:id="rId6"/>
    <p:sldId id="264" r:id="rId7"/>
    <p:sldId id="266" r:id="rId8"/>
    <p:sldId id="268" r:id="rId9"/>
    <p:sldId id="270" r:id="rId10"/>
    <p:sldId id="277" r:id="rId11"/>
    <p:sldId id="278" r:id="rId12"/>
    <p:sldId id="280" r:id="rId13"/>
    <p:sldId id="281" r:id="rId14"/>
    <p:sldId id="282" r:id="rId15"/>
  </p:sldIdLst>
  <p:sldSz cx="15119350" cy="106918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1" d="100"/>
          <a:sy n="51" d="100"/>
        </p:scale>
        <p:origin x="78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Weight</a:t>
            </a:r>
            <a:r>
              <a:rPr lang="en-GB" baseline="0" dirty="0"/>
              <a:t> of 3 to 5 year olds in kg (Male)</a:t>
            </a:r>
            <a:endParaRPr lang="en-GB"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3 Year Olds</c:v>
                </c:pt>
              </c:strCache>
            </c:strRef>
          </c:tx>
          <c:spPr>
            <a:ln w="28575" cap="rnd">
              <a:solidFill>
                <a:srgbClr val="FF0000"/>
              </a:solidFill>
              <a:round/>
            </a:ln>
            <a:effectLst/>
          </c:spPr>
          <c:marker>
            <c:symbol val="none"/>
          </c:marker>
          <c:cat>
            <c:strRef>
              <c:f>Sheet1!$A$2:$A$10</c:f>
              <c:strCache>
                <c:ptCount val="9"/>
                <c:pt idx="0">
                  <c:v>5th</c:v>
                </c:pt>
                <c:pt idx="1">
                  <c:v>10th</c:v>
                </c:pt>
                <c:pt idx="2">
                  <c:v>15th</c:v>
                </c:pt>
                <c:pt idx="3">
                  <c:v>25th</c:v>
                </c:pt>
                <c:pt idx="4">
                  <c:v>50th</c:v>
                </c:pt>
                <c:pt idx="5">
                  <c:v>75th</c:v>
                </c:pt>
                <c:pt idx="6">
                  <c:v>80th</c:v>
                </c:pt>
                <c:pt idx="7">
                  <c:v>90th</c:v>
                </c:pt>
                <c:pt idx="8">
                  <c:v>95th</c:v>
                </c:pt>
              </c:strCache>
            </c:strRef>
          </c:cat>
          <c:val>
            <c:numRef>
              <c:f>Sheet1!$B$2:$B$10</c:f>
              <c:numCache>
                <c:formatCode>General</c:formatCode>
                <c:ptCount val="9"/>
                <c:pt idx="0">
                  <c:v>13.1</c:v>
                </c:pt>
                <c:pt idx="1">
                  <c:v>13.6</c:v>
                </c:pt>
                <c:pt idx="2">
                  <c:v>14</c:v>
                </c:pt>
                <c:pt idx="3">
                  <c:v>14.7</c:v>
                </c:pt>
                <c:pt idx="4">
                  <c:v>15.9</c:v>
                </c:pt>
                <c:pt idx="5">
                  <c:v>17.2</c:v>
                </c:pt>
                <c:pt idx="6">
                  <c:v>17.8</c:v>
                </c:pt>
                <c:pt idx="7">
                  <c:v>18.3</c:v>
                </c:pt>
                <c:pt idx="8">
                  <c:v>20.2</c:v>
                </c:pt>
              </c:numCache>
            </c:numRef>
          </c:val>
          <c:smooth val="0"/>
          <c:extLst>
            <c:ext xmlns:c16="http://schemas.microsoft.com/office/drawing/2014/chart" uri="{C3380CC4-5D6E-409C-BE32-E72D297353CC}">
              <c16:uniqueId val="{00000000-9791-4069-B883-8B047B601AF2}"/>
            </c:ext>
          </c:extLst>
        </c:ser>
        <c:ser>
          <c:idx val="1"/>
          <c:order val="1"/>
          <c:tx>
            <c:strRef>
              <c:f>Sheet1!$C$1</c:f>
              <c:strCache>
                <c:ptCount val="1"/>
                <c:pt idx="0">
                  <c:v>4 Year Olds</c:v>
                </c:pt>
              </c:strCache>
            </c:strRef>
          </c:tx>
          <c:spPr>
            <a:ln w="28575" cap="rnd">
              <a:solidFill>
                <a:srgbClr val="00B050"/>
              </a:solidFill>
              <a:round/>
            </a:ln>
            <a:effectLst/>
          </c:spPr>
          <c:marker>
            <c:symbol val="none"/>
          </c:marker>
          <c:cat>
            <c:strRef>
              <c:f>Sheet1!$A$2:$A$10</c:f>
              <c:strCache>
                <c:ptCount val="9"/>
                <c:pt idx="0">
                  <c:v>5th</c:v>
                </c:pt>
                <c:pt idx="1">
                  <c:v>10th</c:v>
                </c:pt>
                <c:pt idx="2">
                  <c:v>15th</c:v>
                </c:pt>
                <c:pt idx="3">
                  <c:v>25th</c:v>
                </c:pt>
                <c:pt idx="4">
                  <c:v>50th</c:v>
                </c:pt>
                <c:pt idx="5">
                  <c:v>75th</c:v>
                </c:pt>
                <c:pt idx="6">
                  <c:v>80th</c:v>
                </c:pt>
                <c:pt idx="7">
                  <c:v>90th</c:v>
                </c:pt>
                <c:pt idx="8">
                  <c:v>95th</c:v>
                </c:pt>
              </c:strCache>
            </c:strRef>
          </c:cat>
          <c:val>
            <c:numRef>
              <c:f>Sheet1!$C$2:$C$10</c:f>
              <c:numCache>
                <c:formatCode>General</c:formatCode>
                <c:ptCount val="9"/>
                <c:pt idx="0">
                  <c:v>14.9</c:v>
                </c:pt>
                <c:pt idx="1">
                  <c:v>15.2</c:v>
                </c:pt>
                <c:pt idx="2">
                  <c:v>15.6</c:v>
                </c:pt>
                <c:pt idx="3">
                  <c:v>16.2</c:v>
                </c:pt>
                <c:pt idx="4">
                  <c:v>17.7</c:v>
                </c:pt>
                <c:pt idx="5">
                  <c:v>19.5</c:v>
                </c:pt>
                <c:pt idx="6">
                  <c:v>21.5</c:v>
                </c:pt>
                <c:pt idx="7">
                  <c:v>23</c:v>
                </c:pt>
                <c:pt idx="8">
                  <c:v>25.5</c:v>
                </c:pt>
              </c:numCache>
            </c:numRef>
          </c:val>
          <c:smooth val="0"/>
          <c:extLst>
            <c:ext xmlns:c16="http://schemas.microsoft.com/office/drawing/2014/chart" uri="{C3380CC4-5D6E-409C-BE32-E72D297353CC}">
              <c16:uniqueId val="{00000001-9791-4069-B883-8B047B601AF2}"/>
            </c:ext>
          </c:extLst>
        </c:ser>
        <c:ser>
          <c:idx val="2"/>
          <c:order val="2"/>
          <c:tx>
            <c:strRef>
              <c:f>Sheet1!$D$1</c:f>
              <c:strCache>
                <c:ptCount val="1"/>
                <c:pt idx="0">
                  <c:v>5 Year Olds</c:v>
                </c:pt>
              </c:strCache>
            </c:strRef>
          </c:tx>
          <c:spPr>
            <a:ln w="28575" cap="rnd">
              <a:solidFill>
                <a:srgbClr val="00B0F0"/>
              </a:solidFill>
              <a:round/>
            </a:ln>
            <a:effectLst/>
          </c:spPr>
          <c:marker>
            <c:symbol val="none"/>
          </c:marker>
          <c:cat>
            <c:strRef>
              <c:f>Sheet1!$A$2:$A$10</c:f>
              <c:strCache>
                <c:ptCount val="9"/>
                <c:pt idx="0">
                  <c:v>5th</c:v>
                </c:pt>
                <c:pt idx="1">
                  <c:v>10th</c:v>
                </c:pt>
                <c:pt idx="2">
                  <c:v>15th</c:v>
                </c:pt>
                <c:pt idx="3">
                  <c:v>25th</c:v>
                </c:pt>
                <c:pt idx="4">
                  <c:v>50th</c:v>
                </c:pt>
                <c:pt idx="5">
                  <c:v>75th</c:v>
                </c:pt>
                <c:pt idx="6">
                  <c:v>80th</c:v>
                </c:pt>
                <c:pt idx="7">
                  <c:v>90th</c:v>
                </c:pt>
                <c:pt idx="8">
                  <c:v>95th</c:v>
                </c:pt>
              </c:strCache>
            </c:strRef>
          </c:cat>
          <c:val>
            <c:numRef>
              <c:f>Sheet1!$D$2:$D$10</c:f>
              <c:numCache>
                <c:formatCode>General</c:formatCode>
                <c:ptCount val="9"/>
                <c:pt idx="0">
                  <c:v>16.3</c:v>
                </c:pt>
                <c:pt idx="1">
                  <c:v>17.100000000000001</c:v>
                </c:pt>
                <c:pt idx="2">
                  <c:v>17.8</c:v>
                </c:pt>
                <c:pt idx="3">
                  <c:v>18.899999999999999</c:v>
                </c:pt>
                <c:pt idx="4">
                  <c:v>20.2</c:v>
                </c:pt>
                <c:pt idx="5">
                  <c:v>22.1</c:v>
                </c:pt>
                <c:pt idx="6">
                  <c:v>24.4</c:v>
                </c:pt>
                <c:pt idx="7">
                  <c:v>27.1</c:v>
                </c:pt>
                <c:pt idx="8">
                  <c:v>31</c:v>
                </c:pt>
              </c:numCache>
            </c:numRef>
          </c:val>
          <c:smooth val="0"/>
          <c:extLst>
            <c:ext xmlns:c16="http://schemas.microsoft.com/office/drawing/2014/chart" uri="{C3380CC4-5D6E-409C-BE32-E72D297353CC}">
              <c16:uniqueId val="{00000002-9791-4069-B883-8B047B601AF2}"/>
            </c:ext>
          </c:extLst>
        </c:ser>
        <c:dLbls>
          <c:showLegendKey val="0"/>
          <c:showVal val="0"/>
          <c:showCatName val="0"/>
          <c:showSerName val="0"/>
          <c:showPercent val="0"/>
          <c:showBubbleSize val="0"/>
        </c:dLbls>
        <c:smooth val="0"/>
        <c:axId val="313698960"/>
        <c:axId val="308030016"/>
      </c:lineChart>
      <c:catAx>
        <c:axId val="313698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8030016"/>
        <c:crosses val="autoZero"/>
        <c:auto val="1"/>
        <c:lblAlgn val="ctr"/>
        <c:lblOffset val="100"/>
        <c:noMultiLvlLbl val="0"/>
      </c:catAx>
      <c:valAx>
        <c:axId val="3080300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6989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Weight</a:t>
            </a:r>
            <a:r>
              <a:rPr lang="en-GB" baseline="0" dirty="0"/>
              <a:t> of 3 to 5 year olds in kg (Female)</a:t>
            </a:r>
            <a:endParaRPr lang="en-GB"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3 Year Olds</c:v>
                </c:pt>
              </c:strCache>
            </c:strRef>
          </c:tx>
          <c:spPr>
            <a:ln w="28575" cap="rnd">
              <a:solidFill>
                <a:srgbClr val="FF0000"/>
              </a:solidFill>
              <a:round/>
            </a:ln>
            <a:effectLst/>
          </c:spPr>
          <c:marker>
            <c:symbol val="none"/>
          </c:marker>
          <c:cat>
            <c:strRef>
              <c:f>Sheet1!$A$2:$A$10</c:f>
              <c:strCache>
                <c:ptCount val="9"/>
                <c:pt idx="0">
                  <c:v>5th</c:v>
                </c:pt>
                <c:pt idx="1">
                  <c:v>10th</c:v>
                </c:pt>
                <c:pt idx="2">
                  <c:v>15th</c:v>
                </c:pt>
                <c:pt idx="3">
                  <c:v>25th</c:v>
                </c:pt>
                <c:pt idx="4">
                  <c:v>50th</c:v>
                </c:pt>
                <c:pt idx="5">
                  <c:v>75th</c:v>
                </c:pt>
                <c:pt idx="6">
                  <c:v>80th</c:v>
                </c:pt>
                <c:pt idx="7">
                  <c:v>90th</c:v>
                </c:pt>
                <c:pt idx="8">
                  <c:v>95th</c:v>
                </c:pt>
              </c:strCache>
            </c:strRef>
          </c:cat>
          <c:val>
            <c:numRef>
              <c:f>Sheet1!$B$2:$B$10</c:f>
              <c:numCache>
                <c:formatCode>General</c:formatCode>
                <c:ptCount val="9"/>
                <c:pt idx="0">
                  <c:v>12.3</c:v>
                </c:pt>
                <c:pt idx="1">
                  <c:v>12.8</c:v>
                </c:pt>
                <c:pt idx="2">
                  <c:v>13.1</c:v>
                </c:pt>
                <c:pt idx="3">
                  <c:v>13.8</c:v>
                </c:pt>
                <c:pt idx="4">
                  <c:v>15.4</c:v>
                </c:pt>
                <c:pt idx="5">
                  <c:v>16.899999999999999</c:v>
                </c:pt>
                <c:pt idx="6">
                  <c:v>18.100000000000001</c:v>
                </c:pt>
                <c:pt idx="7">
                  <c:v>18.899999999999999</c:v>
                </c:pt>
                <c:pt idx="8">
                  <c:v>19.7</c:v>
                </c:pt>
              </c:numCache>
            </c:numRef>
          </c:val>
          <c:smooth val="0"/>
          <c:extLst>
            <c:ext xmlns:c16="http://schemas.microsoft.com/office/drawing/2014/chart" uri="{C3380CC4-5D6E-409C-BE32-E72D297353CC}">
              <c16:uniqueId val="{00000000-04E6-4B5A-9685-5938168877EE}"/>
            </c:ext>
          </c:extLst>
        </c:ser>
        <c:ser>
          <c:idx val="1"/>
          <c:order val="1"/>
          <c:tx>
            <c:strRef>
              <c:f>Sheet1!$C$1</c:f>
              <c:strCache>
                <c:ptCount val="1"/>
                <c:pt idx="0">
                  <c:v>4 Year Olds</c:v>
                </c:pt>
              </c:strCache>
            </c:strRef>
          </c:tx>
          <c:spPr>
            <a:ln w="28575" cap="rnd">
              <a:solidFill>
                <a:srgbClr val="00B050"/>
              </a:solidFill>
              <a:round/>
            </a:ln>
            <a:effectLst/>
          </c:spPr>
          <c:marker>
            <c:symbol val="none"/>
          </c:marker>
          <c:cat>
            <c:strRef>
              <c:f>Sheet1!$A$2:$A$10</c:f>
              <c:strCache>
                <c:ptCount val="9"/>
                <c:pt idx="0">
                  <c:v>5th</c:v>
                </c:pt>
                <c:pt idx="1">
                  <c:v>10th</c:v>
                </c:pt>
                <c:pt idx="2">
                  <c:v>15th</c:v>
                </c:pt>
                <c:pt idx="3">
                  <c:v>25th</c:v>
                </c:pt>
                <c:pt idx="4">
                  <c:v>50th</c:v>
                </c:pt>
                <c:pt idx="5">
                  <c:v>75th</c:v>
                </c:pt>
                <c:pt idx="6">
                  <c:v>80th</c:v>
                </c:pt>
                <c:pt idx="7">
                  <c:v>90th</c:v>
                </c:pt>
                <c:pt idx="8">
                  <c:v>95th</c:v>
                </c:pt>
              </c:strCache>
            </c:strRef>
          </c:cat>
          <c:val>
            <c:numRef>
              <c:f>Sheet1!$C$2:$C$10</c:f>
              <c:numCache>
                <c:formatCode>General</c:formatCode>
                <c:ptCount val="9"/>
                <c:pt idx="0">
                  <c:v>14.2</c:v>
                </c:pt>
                <c:pt idx="1">
                  <c:v>14.9</c:v>
                </c:pt>
                <c:pt idx="2">
                  <c:v>15.1</c:v>
                </c:pt>
                <c:pt idx="3">
                  <c:v>15.8</c:v>
                </c:pt>
                <c:pt idx="4">
                  <c:v>17.100000000000001</c:v>
                </c:pt>
                <c:pt idx="5">
                  <c:v>18.899999999999999</c:v>
                </c:pt>
                <c:pt idx="6">
                  <c:v>20.399999999999999</c:v>
                </c:pt>
                <c:pt idx="7">
                  <c:v>22</c:v>
                </c:pt>
                <c:pt idx="8">
                  <c:v>23.1</c:v>
                </c:pt>
              </c:numCache>
            </c:numRef>
          </c:val>
          <c:smooth val="0"/>
          <c:extLst>
            <c:ext xmlns:c16="http://schemas.microsoft.com/office/drawing/2014/chart" uri="{C3380CC4-5D6E-409C-BE32-E72D297353CC}">
              <c16:uniqueId val="{00000001-04E6-4B5A-9685-5938168877EE}"/>
            </c:ext>
          </c:extLst>
        </c:ser>
        <c:ser>
          <c:idx val="2"/>
          <c:order val="2"/>
          <c:tx>
            <c:strRef>
              <c:f>Sheet1!$D$1</c:f>
              <c:strCache>
                <c:ptCount val="1"/>
                <c:pt idx="0">
                  <c:v>5 Year Olds</c:v>
                </c:pt>
              </c:strCache>
            </c:strRef>
          </c:tx>
          <c:spPr>
            <a:ln w="28575" cap="rnd">
              <a:solidFill>
                <a:srgbClr val="00B0F0"/>
              </a:solidFill>
              <a:round/>
            </a:ln>
            <a:effectLst/>
          </c:spPr>
          <c:marker>
            <c:symbol val="none"/>
          </c:marker>
          <c:cat>
            <c:strRef>
              <c:f>Sheet1!$A$2:$A$10</c:f>
              <c:strCache>
                <c:ptCount val="9"/>
                <c:pt idx="0">
                  <c:v>5th</c:v>
                </c:pt>
                <c:pt idx="1">
                  <c:v>10th</c:v>
                </c:pt>
                <c:pt idx="2">
                  <c:v>15th</c:v>
                </c:pt>
                <c:pt idx="3">
                  <c:v>25th</c:v>
                </c:pt>
                <c:pt idx="4">
                  <c:v>50th</c:v>
                </c:pt>
                <c:pt idx="5">
                  <c:v>75th</c:v>
                </c:pt>
                <c:pt idx="6">
                  <c:v>80th</c:v>
                </c:pt>
                <c:pt idx="7">
                  <c:v>90th</c:v>
                </c:pt>
                <c:pt idx="8">
                  <c:v>95th</c:v>
                </c:pt>
              </c:strCache>
            </c:strRef>
          </c:cat>
          <c:val>
            <c:numRef>
              <c:f>Sheet1!$D$2:$D$10</c:f>
              <c:numCache>
                <c:formatCode>General</c:formatCode>
                <c:ptCount val="9"/>
                <c:pt idx="0">
                  <c:v>15.9</c:v>
                </c:pt>
                <c:pt idx="1">
                  <c:v>16.600000000000001</c:v>
                </c:pt>
                <c:pt idx="2">
                  <c:v>17.399999999999999</c:v>
                </c:pt>
                <c:pt idx="3">
                  <c:v>18.100000000000001</c:v>
                </c:pt>
                <c:pt idx="4">
                  <c:v>19.7</c:v>
                </c:pt>
                <c:pt idx="5">
                  <c:v>22.4</c:v>
                </c:pt>
                <c:pt idx="6">
                  <c:v>24.2</c:v>
                </c:pt>
                <c:pt idx="7">
                  <c:v>26.4</c:v>
                </c:pt>
                <c:pt idx="8">
                  <c:v>28</c:v>
                </c:pt>
              </c:numCache>
            </c:numRef>
          </c:val>
          <c:smooth val="0"/>
          <c:extLst>
            <c:ext xmlns:c16="http://schemas.microsoft.com/office/drawing/2014/chart" uri="{C3380CC4-5D6E-409C-BE32-E72D297353CC}">
              <c16:uniqueId val="{00000002-04E6-4B5A-9685-5938168877EE}"/>
            </c:ext>
          </c:extLst>
        </c:ser>
        <c:dLbls>
          <c:showLegendKey val="0"/>
          <c:showVal val="0"/>
          <c:showCatName val="0"/>
          <c:showSerName val="0"/>
          <c:showPercent val="0"/>
          <c:showBubbleSize val="0"/>
        </c:dLbls>
        <c:smooth val="0"/>
        <c:axId val="313698960"/>
        <c:axId val="308030016"/>
      </c:lineChart>
      <c:catAx>
        <c:axId val="313698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8030016"/>
        <c:crosses val="autoZero"/>
        <c:auto val="1"/>
        <c:lblAlgn val="ctr"/>
        <c:lblOffset val="100"/>
        <c:noMultiLvlLbl val="0"/>
      </c:catAx>
      <c:valAx>
        <c:axId val="3080300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6989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Height</a:t>
            </a:r>
            <a:r>
              <a:rPr lang="en-GB" baseline="0" dirty="0"/>
              <a:t> of 3 to 5 year olds in cm (Male)</a:t>
            </a:r>
            <a:endParaRPr lang="en-GB"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3 Year Olds</c:v>
                </c:pt>
              </c:strCache>
            </c:strRef>
          </c:tx>
          <c:spPr>
            <a:ln w="28575" cap="rnd">
              <a:solidFill>
                <a:srgbClr val="FF0000"/>
              </a:solidFill>
              <a:round/>
            </a:ln>
            <a:effectLst/>
          </c:spPr>
          <c:marker>
            <c:symbol val="none"/>
          </c:marker>
          <c:cat>
            <c:strRef>
              <c:f>Sheet1!$A$2:$A$10</c:f>
              <c:strCache>
                <c:ptCount val="9"/>
                <c:pt idx="0">
                  <c:v>5th</c:v>
                </c:pt>
                <c:pt idx="1">
                  <c:v>10th</c:v>
                </c:pt>
                <c:pt idx="2">
                  <c:v>15th</c:v>
                </c:pt>
                <c:pt idx="3">
                  <c:v>25th</c:v>
                </c:pt>
                <c:pt idx="4">
                  <c:v>50th</c:v>
                </c:pt>
                <c:pt idx="5">
                  <c:v>75th</c:v>
                </c:pt>
                <c:pt idx="6">
                  <c:v>80th</c:v>
                </c:pt>
                <c:pt idx="7">
                  <c:v>90th</c:v>
                </c:pt>
                <c:pt idx="8">
                  <c:v>95th</c:v>
                </c:pt>
              </c:strCache>
            </c:strRef>
          </c:cat>
          <c:val>
            <c:numRef>
              <c:f>Sheet1!$B$2:$B$10</c:f>
              <c:numCache>
                <c:formatCode>General</c:formatCode>
                <c:ptCount val="9"/>
                <c:pt idx="0">
                  <c:v>91.1</c:v>
                </c:pt>
                <c:pt idx="1">
                  <c:v>93.5</c:v>
                </c:pt>
                <c:pt idx="2">
                  <c:v>94.6</c:v>
                </c:pt>
                <c:pt idx="3">
                  <c:v>95.9</c:v>
                </c:pt>
                <c:pt idx="4">
                  <c:v>98.8</c:v>
                </c:pt>
                <c:pt idx="5">
                  <c:v>101.5</c:v>
                </c:pt>
                <c:pt idx="6">
                  <c:v>103.9</c:v>
                </c:pt>
                <c:pt idx="7">
                  <c:v>104.8</c:v>
                </c:pt>
                <c:pt idx="8">
                  <c:v>105.8</c:v>
                </c:pt>
              </c:numCache>
            </c:numRef>
          </c:val>
          <c:smooth val="0"/>
          <c:extLst>
            <c:ext xmlns:c16="http://schemas.microsoft.com/office/drawing/2014/chart" uri="{C3380CC4-5D6E-409C-BE32-E72D297353CC}">
              <c16:uniqueId val="{00000000-238C-47D6-A1E5-4D999C134DDD}"/>
            </c:ext>
          </c:extLst>
        </c:ser>
        <c:ser>
          <c:idx val="1"/>
          <c:order val="1"/>
          <c:tx>
            <c:strRef>
              <c:f>Sheet1!$C$1</c:f>
              <c:strCache>
                <c:ptCount val="1"/>
                <c:pt idx="0">
                  <c:v>4 Year Olds</c:v>
                </c:pt>
              </c:strCache>
            </c:strRef>
          </c:tx>
          <c:spPr>
            <a:ln w="28575" cap="rnd">
              <a:solidFill>
                <a:srgbClr val="00B050"/>
              </a:solidFill>
              <a:round/>
            </a:ln>
            <a:effectLst/>
          </c:spPr>
          <c:marker>
            <c:symbol val="none"/>
          </c:marker>
          <c:cat>
            <c:strRef>
              <c:f>Sheet1!$A$2:$A$10</c:f>
              <c:strCache>
                <c:ptCount val="9"/>
                <c:pt idx="0">
                  <c:v>5th</c:v>
                </c:pt>
                <c:pt idx="1">
                  <c:v>10th</c:v>
                </c:pt>
                <c:pt idx="2">
                  <c:v>15th</c:v>
                </c:pt>
                <c:pt idx="3">
                  <c:v>25th</c:v>
                </c:pt>
                <c:pt idx="4">
                  <c:v>50th</c:v>
                </c:pt>
                <c:pt idx="5">
                  <c:v>75th</c:v>
                </c:pt>
                <c:pt idx="6">
                  <c:v>80th</c:v>
                </c:pt>
                <c:pt idx="7">
                  <c:v>90th</c:v>
                </c:pt>
                <c:pt idx="8">
                  <c:v>95th</c:v>
                </c:pt>
              </c:strCache>
            </c:strRef>
          </c:cat>
          <c:val>
            <c:numRef>
              <c:f>Sheet1!$C$2:$C$10</c:f>
              <c:numCache>
                <c:formatCode>General</c:formatCode>
                <c:ptCount val="9"/>
                <c:pt idx="0">
                  <c:v>97.8</c:v>
                </c:pt>
                <c:pt idx="1">
                  <c:v>100.1</c:v>
                </c:pt>
                <c:pt idx="2">
                  <c:v>101.2</c:v>
                </c:pt>
                <c:pt idx="3">
                  <c:v>103.1</c:v>
                </c:pt>
                <c:pt idx="4">
                  <c:v>106</c:v>
                </c:pt>
                <c:pt idx="5">
                  <c:v>108.7</c:v>
                </c:pt>
                <c:pt idx="6">
                  <c:v>108.7</c:v>
                </c:pt>
                <c:pt idx="7">
                  <c:v>111.1</c:v>
                </c:pt>
                <c:pt idx="8">
                  <c:v>112.8</c:v>
                </c:pt>
              </c:numCache>
            </c:numRef>
          </c:val>
          <c:smooth val="0"/>
          <c:extLst>
            <c:ext xmlns:c16="http://schemas.microsoft.com/office/drawing/2014/chart" uri="{C3380CC4-5D6E-409C-BE32-E72D297353CC}">
              <c16:uniqueId val="{00000001-238C-47D6-A1E5-4D999C134DDD}"/>
            </c:ext>
          </c:extLst>
        </c:ser>
        <c:ser>
          <c:idx val="2"/>
          <c:order val="2"/>
          <c:tx>
            <c:strRef>
              <c:f>Sheet1!$D$1</c:f>
              <c:strCache>
                <c:ptCount val="1"/>
                <c:pt idx="0">
                  <c:v>5 Year Olds</c:v>
                </c:pt>
              </c:strCache>
            </c:strRef>
          </c:tx>
          <c:spPr>
            <a:ln w="28575" cap="rnd">
              <a:solidFill>
                <a:srgbClr val="00B0F0"/>
              </a:solidFill>
              <a:round/>
            </a:ln>
            <a:effectLst/>
          </c:spPr>
          <c:marker>
            <c:symbol val="none"/>
          </c:marker>
          <c:cat>
            <c:strRef>
              <c:f>Sheet1!$A$2:$A$10</c:f>
              <c:strCache>
                <c:ptCount val="9"/>
                <c:pt idx="0">
                  <c:v>5th</c:v>
                </c:pt>
                <c:pt idx="1">
                  <c:v>10th</c:v>
                </c:pt>
                <c:pt idx="2">
                  <c:v>15th</c:v>
                </c:pt>
                <c:pt idx="3">
                  <c:v>25th</c:v>
                </c:pt>
                <c:pt idx="4">
                  <c:v>50th</c:v>
                </c:pt>
                <c:pt idx="5">
                  <c:v>75th</c:v>
                </c:pt>
                <c:pt idx="6">
                  <c:v>80th</c:v>
                </c:pt>
                <c:pt idx="7">
                  <c:v>90th</c:v>
                </c:pt>
                <c:pt idx="8">
                  <c:v>95th</c:v>
                </c:pt>
              </c:strCache>
            </c:strRef>
          </c:cat>
          <c:val>
            <c:numRef>
              <c:f>Sheet1!$D$2:$D$10</c:f>
              <c:numCache>
                <c:formatCode>General</c:formatCode>
                <c:ptCount val="9"/>
                <c:pt idx="0">
                  <c:v>104.2</c:v>
                </c:pt>
                <c:pt idx="1">
                  <c:v>106.7</c:v>
                </c:pt>
                <c:pt idx="2">
                  <c:v>107.2</c:v>
                </c:pt>
                <c:pt idx="3">
                  <c:v>109.4</c:v>
                </c:pt>
                <c:pt idx="4">
                  <c:v>113.1</c:v>
                </c:pt>
                <c:pt idx="5">
                  <c:v>116.9</c:v>
                </c:pt>
                <c:pt idx="6">
                  <c:v>119.5</c:v>
                </c:pt>
                <c:pt idx="7">
                  <c:v>121.7</c:v>
                </c:pt>
                <c:pt idx="8">
                  <c:v>122.4</c:v>
                </c:pt>
              </c:numCache>
            </c:numRef>
          </c:val>
          <c:smooth val="0"/>
          <c:extLst>
            <c:ext xmlns:c16="http://schemas.microsoft.com/office/drawing/2014/chart" uri="{C3380CC4-5D6E-409C-BE32-E72D297353CC}">
              <c16:uniqueId val="{00000002-238C-47D6-A1E5-4D999C134DDD}"/>
            </c:ext>
          </c:extLst>
        </c:ser>
        <c:dLbls>
          <c:showLegendKey val="0"/>
          <c:showVal val="0"/>
          <c:showCatName val="0"/>
          <c:showSerName val="0"/>
          <c:showPercent val="0"/>
          <c:showBubbleSize val="0"/>
        </c:dLbls>
        <c:smooth val="0"/>
        <c:axId val="313698960"/>
        <c:axId val="308030016"/>
      </c:lineChart>
      <c:catAx>
        <c:axId val="313698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8030016"/>
        <c:crosses val="autoZero"/>
        <c:auto val="1"/>
        <c:lblAlgn val="ctr"/>
        <c:lblOffset val="100"/>
        <c:noMultiLvlLbl val="0"/>
      </c:catAx>
      <c:valAx>
        <c:axId val="3080300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6989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Height</a:t>
            </a:r>
            <a:r>
              <a:rPr lang="en-GB" baseline="0" dirty="0"/>
              <a:t> of 3 to 5 year olds in cm (Female)</a:t>
            </a:r>
            <a:endParaRPr lang="en-GB"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3 Year Olds</c:v>
                </c:pt>
              </c:strCache>
            </c:strRef>
          </c:tx>
          <c:spPr>
            <a:ln w="28575" cap="rnd">
              <a:solidFill>
                <a:srgbClr val="FF0000"/>
              </a:solidFill>
              <a:round/>
            </a:ln>
            <a:effectLst/>
          </c:spPr>
          <c:marker>
            <c:symbol val="none"/>
          </c:marker>
          <c:cat>
            <c:strRef>
              <c:f>Sheet1!$A$2:$A$10</c:f>
              <c:strCache>
                <c:ptCount val="9"/>
                <c:pt idx="0">
                  <c:v>5th</c:v>
                </c:pt>
                <c:pt idx="1">
                  <c:v>10th</c:v>
                </c:pt>
                <c:pt idx="2">
                  <c:v>15th</c:v>
                </c:pt>
                <c:pt idx="3">
                  <c:v>25th</c:v>
                </c:pt>
                <c:pt idx="4">
                  <c:v>50th</c:v>
                </c:pt>
                <c:pt idx="5">
                  <c:v>75th</c:v>
                </c:pt>
                <c:pt idx="6">
                  <c:v>80th</c:v>
                </c:pt>
                <c:pt idx="7">
                  <c:v>90th</c:v>
                </c:pt>
                <c:pt idx="8">
                  <c:v>95th</c:v>
                </c:pt>
              </c:strCache>
            </c:strRef>
          </c:cat>
          <c:val>
            <c:numRef>
              <c:f>Sheet1!$B$2:$B$10</c:f>
              <c:numCache>
                <c:formatCode>General</c:formatCode>
                <c:ptCount val="9"/>
                <c:pt idx="0">
                  <c:v>90.9</c:v>
                </c:pt>
                <c:pt idx="1">
                  <c:v>92.5</c:v>
                </c:pt>
                <c:pt idx="2">
                  <c:v>93.6</c:v>
                </c:pt>
                <c:pt idx="3">
                  <c:v>95.1</c:v>
                </c:pt>
                <c:pt idx="4">
                  <c:v>99</c:v>
                </c:pt>
                <c:pt idx="5">
                  <c:v>101.7</c:v>
                </c:pt>
                <c:pt idx="6">
                  <c:v>103.3</c:v>
                </c:pt>
                <c:pt idx="7">
                  <c:v>104.9</c:v>
                </c:pt>
                <c:pt idx="8">
                  <c:v>106.9</c:v>
                </c:pt>
              </c:numCache>
            </c:numRef>
          </c:val>
          <c:smooth val="0"/>
          <c:extLst>
            <c:ext xmlns:c16="http://schemas.microsoft.com/office/drawing/2014/chart" uri="{C3380CC4-5D6E-409C-BE32-E72D297353CC}">
              <c16:uniqueId val="{00000000-F831-48DD-9381-0C18AA6DAB67}"/>
            </c:ext>
          </c:extLst>
        </c:ser>
        <c:ser>
          <c:idx val="1"/>
          <c:order val="1"/>
          <c:tx>
            <c:strRef>
              <c:f>Sheet1!$C$1</c:f>
              <c:strCache>
                <c:ptCount val="1"/>
                <c:pt idx="0">
                  <c:v>4 Year Olds</c:v>
                </c:pt>
              </c:strCache>
            </c:strRef>
          </c:tx>
          <c:spPr>
            <a:ln w="28575" cap="rnd">
              <a:solidFill>
                <a:srgbClr val="00B050"/>
              </a:solidFill>
              <a:round/>
            </a:ln>
            <a:effectLst/>
          </c:spPr>
          <c:marker>
            <c:symbol val="none"/>
          </c:marker>
          <c:cat>
            <c:strRef>
              <c:f>Sheet1!$A$2:$A$10</c:f>
              <c:strCache>
                <c:ptCount val="9"/>
                <c:pt idx="0">
                  <c:v>5th</c:v>
                </c:pt>
                <c:pt idx="1">
                  <c:v>10th</c:v>
                </c:pt>
                <c:pt idx="2">
                  <c:v>15th</c:v>
                </c:pt>
                <c:pt idx="3">
                  <c:v>25th</c:v>
                </c:pt>
                <c:pt idx="4">
                  <c:v>50th</c:v>
                </c:pt>
                <c:pt idx="5">
                  <c:v>75th</c:v>
                </c:pt>
                <c:pt idx="6">
                  <c:v>80th</c:v>
                </c:pt>
                <c:pt idx="7">
                  <c:v>90th</c:v>
                </c:pt>
                <c:pt idx="8">
                  <c:v>95th</c:v>
                </c:pt>
              </c:strCache>
            </c:strRef>
          </c:cat>
          <c:val>
            <c:numRef>
              <c:f>Sheet1!$C$2:$C$10</c:f>
              <c:numCache>
                <c:formatCode>General</c:formatCode>
                <c:ptCount val="9"/>
                <c:pt idx="0">
                  <c:v>98</c:v>
                </c:pt>
                <c:pt idx="1">
                  <c:v>99.6</c:v>
                </c:pt>
                <c:pt idx="2">
                  <c:v>100.7</c:v>
                </c:pt>
                <c:pt idx="3">
                  <c:v>102</c:v>
                </c:pt>
                <c:pt idx="4">
                  <c:v>104.7</c:v>
                </c:pt>
                <c:pt idx="5">
                  <c:v>107.5</c:v>
                </c:pt>
                <c:pt idx="6">
                  <c:v>110</c:v>
                </c:pt>
                <c:pt idx="7">
                  <c:v>111.6</c:v>
                </c:pt>
                <c:pt idx="8">
                  <c:v>112.6</c:v>
                </c:pt>
              </c:numCache>
            </c:numRef>
          </c:val>
          <c:smooth val="0"/>
          <c:extLst>
            <c:ext xmlns:c16="http://schemas.microsoft.com/office/drawing/2014/chart" uri="{C3380CC4-5D6E-409C-BE32-E72D297353CC}">
              <c16:uniqueId val="{00000001-F831-48DD-9381-0C18AA6DAB67}"/>
            </c:ext>
          </c:extLst>
        </c:ser>
        <c:ser>
          <c:idx val="2"/>
          <c:order val="2"/>
          <c:tx>
            <c:strRef>
              <c:f>Sheet1!$D$1</c:f>
              <c:strCache>
                <c:ptCount val="1"/>
                <c:pt idx="0">
                  <c:v>5 Year Olds</c:v>
                </c:pt>
              </c:strCache>
            </c:strRef>
          </c:tx>
          <c:spPr>
            <a:ln w="28575" cap="rnd">
              <a:solidFill>
                <a:srgbClr val="00B0F0"/>
              </a:solidFill>
              <a:round/>
            </a:ln>
            <a:effectLst/>
          </c:spPr>
          <c:marker>
            <c:symbol val="none"/>
          </c:marker>
          <c:cat>
            <c:strRef>
              <c:f>Sheet1!$A$2:$A$10</c:f>
              <c:strCache>
                <c:ptCount val="9"/>
                <c:pt idx="0">
                  <c:v>5th</c:v>
                </c:pt>
                <c:pt idx="1">
                  <c:v>10th</c:v>
                </c:pt>
                <c:pt idx="2">
                  <c:v>15th</c:v>
                </c:pt>
                <c:pt idx="3">
                  <c:v>25th</c:v>
                </c:pt>
                <c:pt idx="4">
                  <c:v>50th</c:v>
                </c:pt>
                <c:pt idx="5">
                  <c:v>75th</c:v>
                </c:pt>
                <c:pt idx="6">
                  <c:v>80th</c:v>
                </c:pt>
                <c:pt idx="7">
                  <c:v>90th</c:v>
                </c:pt>
                <c:pt idx="8">
                  <c:v>95th</c:v>
                </c:pt>
              </c:strCache>
            </c:strRef>
          </c:cat>
          <c:val>
            <c:numRef>
              <c:f>Sheet1!$D$2:$D$10</c:f>
              <c:numCache>
                <c:formatCode>General</c:formatCode>
                <c:ptCount val="9"/>
                <c:pt idx="0">
                  <c:v>104</c:v>
                </c:pt>
                <c:pt idx="1">
                  <c:v>105.6</c:v>
                </c:pt>
                <c:pt idx="2">
                  <c:v>107.4</c:v>
                </c:pt>
                <c:pt idx="3">
                  <c:v>109.4</c:v>
                </c:pt>
                <c:pt idx="4">
                  <c:v>112</c:v>
                </c:pt>
                <c:pt idx="5">
                  <c:v>115.8</c:v>
                </c:pt>
                <c:pt idx="6">
                  <c:v>117.5</c:v>
                </c:pt>
                <c:pt idx="7">
                  <c:v>120.3</c:v>
                </c:pt>
                <c:pt idx="8">
                  <c:v>122.1</c:v>
                </c:pt>
              </c:numCache>
            </c:numRef>
          </c:val>
          <c:smooth val="0"/>
          <c:extLst>
            <c:ext xmlns:c16="http://schemas.microsoft.com/office/drawing/2014/chart" uri="{C3380CC4-5D6E-409C-BE32-E72D297353CC}">
              <c16:uniqueId val="{00000002-F831-48DD-9381-0C18AA6DAB67}"/>
            </c:ext>
          </c:extLst>
        </c:ser>
        <c:dLbls>
          <c:showLegendKey val="0"/>
          <c:showVal val="0"/>
          <c:showCatName val="0"/>
          <c:showSerName val="0"/>
          <c:showPercent val="0"/>
          <c:showBubbleSize val="0"/>
        </c:dLbls>
        <c:smooth val="0"/>
        <c:axId val="313698960"/>
        <c:axId val="308030016"/>
      </c:lineChart>
      <c:catAx>
        <c:axId val="313698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8030016"/>
        <c:crosses val="autoZero"/>
        <c:auto val="1"/>
        <c:lblAlgn val="ctr"/>
        <c:lblOffset val="100"/>
        <c:noMultiLvlLbl val="0"/>
      </c:catAx>
      <c:valAx>
        <c:axId val="3080300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36989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260DD0-6C81-45E7-B526-C528132A6F9F}" type="datetimeFigureOut">
              <a:rPr lang="en-GB" smtClean="0"/>
              <a:t>01/06/2020</a:t>
            </a:fld>
            <a:endParaRPr lang="en-GB"/>
          </a:p>
        </p:txBody>
      </p:sp>
      <p:sp>
        <p:nvSpPr>
          <p:cNvPr id="4" name="Slide Image Placeholder 3"/>
          <p:cNvSpPr>
            <a:spLocks noGrp="1" noRot="1" noChangeAspect="1"/>
          </p:cNvSpPr>
          <p:nvPr>
            <p:ph type="sldImg" idx="2"/>
          </p:nvPr>
        </p:nvSpPr>
        <p:spPr>
          <a:xfrm>
            <a:off x="1246188" y="1143000"/>
            <a:ext cx="436562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B1E390-49BC-486E-86E5-EDAA26F8E8BB}" type="slidenum">
              <a:rPr lang="en-GB" smtClean="0"/>
              <a:t>‹#›</a:t>
            </a:fld>
            <a:endParaRPr lang="en-GB"/>
          </a:p>
        </p:txBody>
      </p:sp>
    </p:spTree>
    <p:extLst>
      <p:ext uri="{BB962C8B-B14F-4D97-AF65-F5344CB8AC3E}">
        <p14:creationId xmlns:p14="http://schemas.microsoft.com/office/powerpoint/2010/main" val="4006390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939" y="9979025"/>
            <a:ext cx="15115413" cy="7127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1" y="9875375"/>
            <a:ext cx="15115413" cy="99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360741" y="1183227"/>
            <a:ext cx="12473464" cy="5559743"/>
          </a:xfrm>
        </p:spPr>
        <p:txBody>
          <a:bodyPr anchor="b">
            <a:normAutofit/>
          </a:bodyPr>
          <a:lstStyle>
            <a:lvl1pPr algn="l">
              <a:lnSpc>
                <a:spcPct val="85000"/>
              </a:lnSpc>
              <a:defRPr sz="12472" spc="-7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364177" y="6946437"/>
            <a:ext cx="12473464" cy="1781969"/>
          </a:xfrm>
        </p:spPr>
        <p:txBody>
          <a:bodyPr lIns="91440" rIns="91440">
            <a:normAutofit/>
          </a:bodyPr>
          <a:lstStyle>
            <a:lvl1pPr marL="0" indent="0" algn="l">
              <a:buNone/>
              <a:defRPr sz="3742" cap="all" spc="312" baseline="0">
                <a:solidFill>
                  <a:schemeClr val="tx2"/>
                </a:solidFill>
                <a:latin typeface="+mj-lt"/>
              </a:defRPr>
            </a:lvl1pPr>
            <a:lvl2pPr marL="712775" indent="0" algn="ctr">
              <a:buNone/>
              <a:defRPr sz="3742"/>
            </a:lvl2pPr>
            <a:lvl3pPr marL="1425550" indent="0" algn="ctr">
              <a:buNone/>
              <a:defRPr sz="3742"/>
            </a:lvl3pPr>
            <a:lvl4pPr marL="2138324" indent="0" algn="ctr">
              <a:buNone/>
              <a:defRPr sz="3118"/>
            </a:lvl4pPr>
            <a:lvl5pPr marL="2851099" indent="0" algn="ctr">
              <a:buNone/>
              <a:defRPr sz="3118"/>
            </a:lvl5pPr>
            <a:lvl6pPr marL="3563874" indent="0" algn="ctr">
              <a:buNone/>
              <a:defRPr sz="3118"/>
            </a:lvl6pPr>
            <a:lvl7pPr marL="4276649" indent="0" algn="ctr">
              <a:buNone/>
              <a:defRPr sz="3118"/>
            </a:lvl7pPr>
            <a:lvl8pPr marL="4989424" indent="0" algn="ctr">
              <a:buNone/>
              <a:defRPr sz="3118"/>
            </a:lvl8pPr>
            <a:lvl9pPr marL="5702198" indent="0" algn="ctr">
              <a:buNone/>
              <a:defRPr sz="3118"/>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5773554-B0AF-4B30-B2FB-77572DA1AE9A}" type="datetimeFigureOut">
              <a:rPr lang="en-GB" smtClean="0"/>
              <a:t>01/06/2020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12A777D-CF12-4EED-8689-9EA0A37B017E}" type="slidenum">
              <a:rPr lang="en-GB" smtClean="0"/>
              <a:t>‹#›</a:t>
            </a:fld>
            <a:endParaRPr lang="en-GB"/>
          </a:p>
        </p:txBody>
      </p:sp>
      <p:cxnSp>
        <p:nvCxnSpPr>
          <p:cNvPr id="9" name="Straight Connector 8"/>
          <p:cNvCxnSpPr/>
          <p:nvPr/>
        </p:nvCxnSpPr>
        <p:spPr>
          <a:xfrm>
            <a:off x="1497622" y="6771482"/>
            <a:ext cx="1224667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113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773554-B0AF-4B30-B2FB-77572DA1AE9A}" type="datetimeFigureOut">
              <a:rPr lang="en-GB" smtClean="0"/>
              <a:t>01/06/2020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12A777D-CF12-4EED-8689-9EA0A37B017E}" type="slidenum">
              <a:rPr lang="en-GB" smtClean="0"/>
              <a:t>‹#›</a:t>
            </a:fld>
            <a:endParaRPr lang="en-GB"/>
          </a:p>
        </p:txBody>
      </p:sp>
    </p:spTree>
    <p:extLst>
      <p:ext uri="{BB962C8B-B14F-4D97-AF65-F5344CB8AC3E}">
        <p14:creationId xmlns:p14="http://schemas.microsoft.com/office/powerpoint/2010/main" val="3624061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939" y="9979025"/>
            <a:ext cx="15115413" cy="7127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1" y="9875375"/>
            <a:ext cx="15115413" cy="99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819786" y="642791"/>
            <a:ext cx="3260110" cy="89798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39456" y="642791"/>
            <a:ext cx="9591338" cy="8979841"/>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773554-B0AF-4B30-B2FB-77572DA1AE9A}" type="datetimeFigureOut">
              <a:rPr lang="en-GB" smtClean="0"/>
              <a:t>01/06/2020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12A777D-CF12-4EED-8689-9EA0A37B017E}" type="slidenum">
              <a:rPr lang="en-GB" smtClean="0"/>
              <a:t>‹#›</a:t>
            </a:fld>
            <a:endParaRPr lang="en-GB"/>
          </a:p>
        </p:txBody>
      </p:sp>
    </p:spTree>
    <p:extLst>
      <p:ext uri="{BB962C8B-B14F-4D97-AF65-F5344CB8AC3E}">
        <p14:creationId xmlns:p14="http://schemas.microsoft.com/office/powerpoint/2010/main" val="2469282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773554-B0AF-4B30-B2FB-77572DA1AE9A}" type="datetimeFigureOut">
              <a:rPr lang="en-GB" smtClean="0"/>
              <a:t>01/06/2020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12A777D-CF12-4EED-8689-9EA0A37B017E}" type="slidenum">
              <a:rPr lang="en-GB" smtClean="0"/>
              <a:t>‹#›</a:t>
            </a:fld>
            <a:endParaRPr lang="en-GB"/>
          </a:p>
        </p:txBody>
      </p:sp>
    </p:spTree>
    <p:extLst>
      <p:ext uri="{BB962C8B-B14F-4D97-AF65-F5344CB8AC3E}">
        <p14:creationId xmlns:p14="http://schemas.microsoft.com/office/powerpoint/2010/main" val="2131342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939" y="9979025"/>
            <a:ext cx="15115413" cy="7127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1" y="9875375"/>
            <a:ext cx="15115413" cy="99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60741" y="1183227"/>
            <a:ext cx="12473464" cy="5559743"/>
          </a:xfrm>
        </p:spPr>
        <p:txBody>
          <a:bodyPr anchor="b" anchorCtr="0">
            <a:normAutofit/>
          </a:bodyPr>
          <a:lstStyle>
            <a:lvl1pPr>
              <a:lnSpc>
                <a:spcPct val="85000"/>
              </a:lnSpc>
              <a:defRPr sz="12472"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60741" y="6942550"/>
            <a:ext cx="12473464" cy="1781969"/>
          </a:xfrm>
        </p:spPr>
        <p:txBody>
          <a:bodyPr lIns="91440" rIns="91440" anchor="t" anchorCtr="0">
            <a:normAutofit/>
          </a:bodyPr>
          <a:lstStyle>
            <a:lvl1pPr marL="0" indent="0">
              <a:buNone/>
              <a:defRPr sz="3742" cap="all" spc="312" baseline="0">
                <a:solidFill>
                  <a:schemeClr val="tx2"/>
                </a:solidFill>
                <a:latin typeface="+mj-lt"/>
              </a:defRPr>
            </a:lvl1pPr>
            <a:lvl2pPr marL="712775" indent="0">
              <a:buNone/>
              <a:defRPr sz="2806">
                <a:solidFill>
                  <a:schemeClr val="tx1">
                    <a:tint val="75000"/>
                  </a:schemeClr>
                </a:solidFill>
              </a:defRPr>
            </a:lvl2pPr>
            <a:lvl3pPr marL="1425550" indent="0">
              <a:buNone/>
              <a:defRPr sz="2494">
                <a:solidFill>
                  <a:schemeClr val="tx1">
                    <a:tint val="75000"/>
                  </a:schemeClr>
                </a:solidFill>
              </a:defRPr>
            </a:lvl3pPr>
            <a:lvl4pPr marL="2138324" indent="0">
              <a:buNone/>
              <a:defRPr sz="2183">
                <a:solidFill>
                  <a:schemeClr val="tx1">
                    <a:tint val="75000"/>
                  </a:schemeClr>
                </a:solidFill>
              </a:defRPr>
            </a:lvl4pPr>
            <a:lvl5pPr marL="2851099" indent="0">
              <a:buNone/>
              <a:defRPr sz="2183">
                <a:solidFill>
                  <a:schemeClr val="tx1">
                    <a:tint val="75000"/>
                  </a:schemeClr>
                </a:solidFill>
              </a:defRPr>
            </a:lvl5pPr>
            <a:lvl6pPr marL="3563874" indent="0">
              <a:buNone/>
              <a:defRPr sz="2183">
                <a:solidFill>
                  <a:schemeClr val="tx1">
                    <a:tint val="75000"/>
                  </a:schemeClr>
                </a:solidFill>
              </a:defRPr>
            </a:lvl6pPr>
            <a:lvl7pPr marL="4276649" indent="0">
              <a:buNone/>
              <a:defRPr sz="2183">
                <a:solidFill>
                  <a:schemeClr val="tx1">
                    <a:tint val="75000"/>
                  </a:schemeClr>
                </a:solidFill>
              </a:defRPr>
            </a:lvl7pPr>
            <a:lvl8pPr marL="4989424" indent="0">
              <a:buNone/>
              <a:defRPr sz="2183">
                <a:solidFill>
                  <a:schemeClr val="tx1">
                    <a:tint val="75000"/>
                  </a:schemeClr>
                </a:solidFill>
              </a:defRPr>
            </a:lvl8pPr>
            <a:lvl9pPr marL="5702198" indent="0">
              <a:buNone/>
              <a:defRPr sz="218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773554-B0AF-4B30-B2FB-77572DA1AE9A}" type="datetimeFigureOut">
              <a:rPr lang="en-GB" smtClean="0"/>
              <a:t>01/06/2020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12A777D-CF12-4EED-8689-9EA0A37B017E}" type="slidenum">
              <a:rPr lang="en-GB" smtClean="0"/>
              <a:t>‹#›</a:t>
            </a:fld>
            <a:endParaRPr lang="en-GB"/>
          </a:p>
        </p:txBody>
      </p:sp>
      <p:cxnSp>
        <p:nvCxnSpPr>
          <p:cNvPr id="9" name="Straight Connector 8"/>
          <p:cNvCxnSpPr/>
          <p:nvPr/>
        </p:nvCxnSpPr>
        <p:spPr>
          <a:xfrm>
            <a:off x="1497622" y="6771482"/>
            <a:ext cx="1224667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393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360741" y="446824"/>
            <a:ext cx="12473464" cy="226177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60741" y="2877553"/>
            <a:ext cx="6123337" cy="62725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710868" y="2877552"/>
            <a:ext cx="6123337" cy="62725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773554-B0AF-4B30-B2FB-77572DA1AE9A}" type="datetimeFigureOut">
              <a:rPr lang="en-GB" smtClean="0"/>
              <a:t>01/06/2020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12A777D-CF12-4EED-8689-9EA0A37B017E}" type="slidenum">
              <a:rPr lang="en-GB" smtClean="0"/>
              <a:t>‹#›</a:t>
            </a:fld>
            <a:endParaRPr lang="en-GB"/>
          </a:p>
        </p:txBody>
      </p:sp>
    </p:spTree>
    <p:extLst>
      <p:ext uri="{BB962C8B-B14F-4D97-AF65-F5344CB8AC3E}">
        <p14:creationId xmlns:p14="http://schemas.microsoft.com/office/powerpoint/2010/main" val="404525344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360741" y="446824"/>
            <a:ext cx="12473464" cy="226177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60741" y="2878047"/>
            <a:ext cx="6123337" cy="1147884"/>
          </a:xfrm>
        </p:spPr>
        <p:txBody>
          <a:bodyPr lIns="91440" rIns="91440" anchor="ctr">
            <a:normAutofit/>
          </a:bodyPr>
          <a:lstStyle>
            <a:lvl1pPr marL="0" indent="0">
              <a:buNone/>
              <a:defRPr sz="3118" b="0" cap="all" baseline="0">
                <a:solidFill>
                  <a:schemeClr val="tx2"/>
                </a:solidFill>
              </a:defRPr>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en-US"/>
              <a:t>Click to edit Master text styles</a:t>
            </a:r>
          </a:p>
        </p:txBody>
      </p:sp>
      <p:sp>
        <p:nvSpPr>
          <p:cNvPr id="4" name="Content Placeholder 3"/>
          <p:cNvSpPr>
            <a:spLocks noGrp="1"/>
          </p:cNvSpPr>
          <p:nvPr>
            <p:ph sz="half" idx="2"/>
          </p:nvPr>
        </p:nvSpPr>
        <p:spPr>
          <a:xfrm>
            <a:off x="1360741" y="4025932"/>
            <a:ext cx="6123337" cy="5124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710868" y="2878047"/>
            <a:ext cx="6123337" cy="1147884"/>
          </a:xfrm>
        </p:spPr>
        <p:txBody>
          <a:bodyPr lIns="91440" rIns="91440" anchor="ctr">
            <a:normAutofit/>
          </a:bodyPr>
          <a:lstStyle>
            <a:lvl1pPr marL="0" indent="0">
              <a:buNone/>
              <a:defRPr sz="3118" b="0" cap="all" baseline="0">
                <a:solidFill>
                  <a:schemeClr val="tx2"/>
                </a:solidFill>
              </a:defRPr>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en-US"/>
              <a:t>Click to edit Master text styles</a:t>
            </a:r>
          </a:p>
        </p:txBody>
      </p:sp>
      <p:sp>
        <p:nvSpPr>
          <p:cNvPr id="6" name="Content Placeholder 5"/>
          <p:cNvSpPr>
            <a:spLocks noGrp="1"/>
          </p:cNvSpPr>
          <p:nvPr>
            <p:ph sz="quarter" idx="4"/>
          </p:nvPr>
        </p:nvSpPr>
        <p:spPr>
          <a:xfrm>
            <a:off x="7710868" y="4025931"/>
            <a:ext cx="6123337" cy="5124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773554-B0AF-4B30-B2FB-77572DA1AE9A}" type="datetimeFigureOut">
              <a:rPr lang="en-GB" smtClean="0"/>
              <a:t>01/06/2020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12A777D-CF12-4EED-8689-9EA0A37B017E}" type="slidenum">
              <a:rPr lang="en-GB" smtClean="0"/>
              <a:t>‹#›</a:t>
            </a:fld>
            <a:endParaRPr lang="en-GB"/>
          </a:p>
        </p:txBody>
      </p:sp>
    </p:spTree>
    <p:extLst>
      <p:ext uri="{BB962C8B-B14F-4D97-AF65-F5344CB8AC3E}">
        <p14:creationId xmlns:p14="http://schemas.microsoft.com/office/powerpoint/2010/main" val="295640786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773554-B0AF-4B30-B2FB-77572DA1AE9A}" type="datetimeFigureOut">
              <a:rPr lang="en-GB" smtClean="0"/>
              <a:t>01/06/2020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12A777D-CF12-4EED-8689-9EA0A37B017E}" type="slidenum">
              <a:rPr lang="en-GB" smtClean="0"/>
              <a:t>‹#›</a:t>
            </a:fld>
            <a:endParaRPr lang="en-GB"/>
          </a:p>
        </p:txBody>
      </p:sp>
    </p:spTree>
    <p:extLst>
      <p:ext uri="{BB962C8B-B14F-4D97-AF65-F5344CB8AC3E}">
        <p14:creationId xmlns:p14="http://schemas.microsoft.com/office/powerpoint/2010/main" val="1865484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939" y="9979025"/>
            <a:ext cx="15115413" cy="7127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1" y="9875375"/>
            <a:ext cx="15115413" cy="99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5773554-B0AF-4B30-B2FB-77572DA1AE9A}" type="datetimeFigureOut">
              <a:rPr lang="en-GB" smtClean="0"/>
              <a:t>01/06/2020</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012A777D-CF12-4EED-8689-9EA0A37B017E}" type="slidenum">
              <a:rPr lang="en-GB" smtClean="0"/>
              <a:t>‹#›</a:t>
            </a:fld>
            <a:endParaRPr lang="en-GB"/>
          </a:p>
        </p:txBody>
      </p:sp>
    </p:spTree>
    <p:extLst>
      <p:ext uri="{BB962C8B-B14F-4D97-AF65-F5344CB8AC3E}">
        <p14:creationId xmlns:p14="http://schemas.microsoft.com/office/powerpoint/2010/main" val="879575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3" y="0"/>
            <a:ext cx="5023402" cy="106918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5010108" y="0"/>
            <a:ext cx="79377" cy="106918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66976" y="926622"/>
            <a:ext cx="3968829" cy="3563938"/>
          </a:xfrm>
        </p:spPr>
        <p:txBody>
          <a:bodyPr anchor="b">
            <a:normAutofit/>
          </a:bodyPr>
          <a:lstStyle>
            <a:lvl1pPr>
              <a:defRPr sz="5612"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953244" y="1140460"/>
            <a:ext cx="8051054" cy="8197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66976" y="4561840"/>
            <a:ext cx="3968829" cy="5268148"/>
          </a:xfrm>
        </p:spPr>
        <p:txBody>
          <a:bodyPr lIns="91440" rIns="91440">
            <a:normAutofit/>
          </a:bodyPr>
          <a:lstStyle>
            <a:lvl1pPr marL="0" indent="0">
              <a:buNone/>
              <a:defRPr sz="2339">
                <a:solidFill>
                  <a:srgbClr val="FFFFFF"/>
                </a:solidFill>
              </a:defRPr>
            </a:lvl1pPr>
            <a:lvl2pPr marL="712775" indent="0">
              <a:buNone/>
              <a:defRPr sz="1871"/>
            </a:lvl2pPr>
            <a:lvl3pPr marL="1425550" indent="0">
              <a:buNone/>
              <a:defRPr sz="1559"/>
            </a:lvl3pPr>
            <a:lvl4pPr marL="2138324" indent="0">
              <a:buNone/>
              <a:defRPr sz="1403"/>
            </a:lvl4pPr>
            <a:lvl5pPr marL="2851099" indent="0">
              <a:buNone/>
              <a:defRPr sz="1403"/>
            </a:lvl5pPr>
            <a:lvl6pPr marL="3563874" indent="0">
              <a:buNone/>
              <a:defRPr sz="1403"/>
            </a:lvl6pPr>
            <a:lvl7pPr marL="4276649" indent="0">
              <a:buNone/>
              <a:defRPr sz="1403"/>
            </a:lvl7pPr>
            <a:lvl8pPr marL="4989424" indent="0">
              <a:buNone/>
              <a:defRPr sz="1403"/>
            </a:lvl8pPr>
            <a:lvl9pPr marL="5702198" indent="0">
              <a:buNone/>
              <a:defRPr sz="1403"/>
            </a:lvl9pPr>
          </a:lstStyle>
          <a:p>
            <a:pPr lvl="0"/>
            <a:r>
              <a:rPr lang="en-US"/>
              <a:t>Click to edit Master text styles</a:t>
            </a:r>
          </a:p>
        </p:txBody>
      </p:sp>
      <p:sp>
        <p:nvSpPr>
          <p:cNvPr id="5" name="Date Placeholder 4"/>
          <p:cNvSpPr>
            <a:spLocks noGrp="1"/>
          </p:cNvSpPr>
          <p:nvPr>
            <p:ph type="dt" sz="half" idx="10"/>
          </p:nvPr>
        </p:nvSpPr>
        <p:spPr>
          <a:xfrm>
            <a:off x="577284" y="10070987"/>
            <a:ext cx="3247226" cy="569240"/>
          </a:xfrm>
        </p:spPr>
        <p:txBody>
          <a:bodyPr/>
          <a:lstStyle>
            <a:lvl1pPr algn="l">
              <a:defRPr/>
            </a:lvl1pPr>
          </a:lstStyle>
          <a:p>
            <a:fld id="{A5773554-B0AF-4B30-B2FB-77572DA1AE9A}" type="datetimeFigureOut">
              <a:rPr lang="en-GB" smtClean="0"/>
              <a:t>01/06/2020</a:t>
            </a:fld>
            <a:endParaRPr lang="en-GB"/>
          </a:p>
        </p:txBody>
      </p:sp>
      <p:sp>
        <p:nvSpPr>
          <p:cNvPr id="6" name="Footer Placeholder 5"/>
          <p:cNvSpPr>
            <a:spLocks noGrp="1"/>
          </p:cNvSpPr>
          <p:nvPr>
            <p:ph type="ftr" sz="quarter" idx="11"/>
          </p:nvPr>
        </p:nvSpPr>
        <p:spPr>
          <a:xfrm>
            <a:off x="5953244" y="10070987"/>
            <a:ext cx="5764252" cy="569240"/>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12A777D-CF12-4EED-8689-9EA0A37B017E}" type="slidenum">
              <a:rPr lang="en-GB" smtClean="0"/>
              <a:t>‹#›</a:t>
            </a:fld>
            <a:endParaRPr lang="en-GB"/>
          </a:p>
        </p:txBody>
      </p:sp>
    </p:spTree>
    <p:extLst>
      <p:ext uri="{BB962C8B-B14F-4D97-AF65-F5344CB8AC3E}">
        <p14:creationId xmlns:p14="http://schemas.microsoft.com/office/powerpoint/2010/main" val="81067316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7721865"/>
            <a:ext cx="15115413" cy="29699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1" y="7662740"/>
            <a:ext cx="15115413" cy="99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60741" y="7911941"/>
            <a:ext cx="12549061" cy="1283018"/>
          </a:xfrm>
        </p:spPr>
        <p:txBody>
          <a:bodyPr tIns="0" bIns="0" anchor="b">
            <a:noAutofit/>
          </a:bodyPr>
          <a:lstStyle>
            <a:lvl1pPr>
              <a:defRPr sz="5612"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1" y="0"/>
            <a:ext cx="15119332" cy="7662740"/>
          </a:xfrm>
          <a:solidFill>
            <a:schemeClr val="bg2">
              <a:lumMod val="90000"/>
            </a:schemeClr>
          </a:solidFill>
        </p:spPr>
        <p:txBody>
          <a:bodyPr lIns="457200" tIns="457200" anchor="t"/>
          <a:lstStyle>
            <a:lvl1pPr marL="0" indent="0">
              <a:buNone/>
              <a:defRPr sz="4989"/>
            </a:lvl1pPr>
            <a:lvl2pPr marL="712775" indent="0">
              <a:buNone/>
              <a:defRPr sz="4365"/>
            </a:lvl2pPr>
            <a:lvl3pPr marL="1425550" indent="0">
              <a:buNone/>
              <a:defRPr sz="3742"/>
            </a:lvl3pPr>
            <a:lvl4pPr marL="2138324" indent="0">
              <a:buNone/>
              <a:defRPr sz="3118"/>
            </a:lvl4pPr>
            <a:lvl5pPr marL="2851099" indent="0">
              <a:buNone/>
              <a:defRPr sz="3118"/>
            </a:lvl5pPr>
            <a:lvl6pPr marL="3563874" indent="0">
              <a:buNone/>
              <a:defRPr sz="3118"/>
            </a:lvl6pPr>
            <a:lvl7pPr marL="4276649" indent="0">
              <a:buNone/>
              <a:defRPr sz="3118"/>
            </a:lvl7pPr>
            <a:lvl8pPr marL="4989424" indent="0">
              <a:buNone/>
              <a:defRPr sz="3118"/>
            </a:lvl8pPr>
            <a:lvl9pPr marL="5702198" indent="0">
              <a:buNone/>
              <a:defRPr sz="3118"/>
            </a:lvl9pPr>
          </a:lstStyle>
          <a:p>
            <a:r>
              <a:rPr lang="en-US"/>
              <a:t>Click icon to add picture</a:t>
            </a:r>
            <a:endParaRPr lang="en-US" dirty="0"/>
          </a:p>
        </p:txBody>
      </p:sp>
      <p:sp>
        <p:nvSpPr>
          <p:cNvPr id="4" name="Text Placeholder 3"/>
          <p:cNvSpPr>
            <a:spLocks noGrp="1"/>
          </p:cNvSpPr>
          <p:nvPr>
            <p:ph type="body" sz="half" idx="2"/>
          </p:nvPr>
        </p:nvSpPr>
        <p:spPr>
          <a:xfrm>
            <a:off x="1360741" y="9209215"/>
            <a:ext cx="12549061" cy="926624"/>
          </a:xfrm>
        </p:spPr>
        <p:txBody>
          <a:bodyPr lIns="91440" tIns="0" rIns="91440" bIns="0">
            <a:normAutofit/>
          </a:bodyPr>
          <a:lstStyle>
            <a:lvl1pPr marL="0" indent="0">
              <a:spcBef>
                <a:spcPts val="0"/>
              </a:spcBef>
              <a:spcAft>
                <a:spcPts val="935"/>
              </a:spcAft>
              <a:buNone/>
              <a:defRPr sz="2339">
                <a:solidFill>
                  <a:srgbClr val="FFFFFF"/>
                </a:solidFill>
              </a:defRPr>
            </a:lvl1pPr>
            <a:lvl2pPr marL="712775" indent="0">
              <a:buNone/>
              <a:defRPr sz="1871"/>
            </a:lvl2pPr>
            <a:lvl3pPr marL="1425550" indent="0">
              <a:buNone/>
              <a:defRPr sz="1559"/>
            </a:lvl3pPr>
            <a:lvl4pPr marL="2138324" indent="0">
              <a:buNone/>
              <a:defRPr sz="1403"/>
            </a:lvl4pPr>
            <a:lvl5pPr marL="2851099" indent="0">
              <a:buNone/>
              <a:defRPr sz="1403"/>
            </a:lvl5pPr>
            <a:lvl6pPr marL="3563874" indent="0">
              <a:buNone/>
              <a:defRPr sz="1403"/>
            </a:lvl6pPr>
            <a:lvl7pPr marL="4276649" indent="0">
              <a:buNone/>
              <a:defRPr sz="1403"/>
            </a:lvl7pPr>
            <a:lvl8pPr marL="4989424" indent="0">
              <a:buNone/>
              <a:defRPr sz="1403"/>
            </a:lvl8pPr>
            <a:lvl9pPr marL="5702198" indent="0">
              <a:buNone/>
              <a:defRPr sz="1403"/>
            </a:lvl9pPr>
          </a:lstStyle>
          <a:p>
            <a:pPr lvl="0"/>
            <a:r>
              <a:rPr lang="en-US"/>
              <a:t>Click to edit Master text styles</a:t>
            </a:r>
          </a:p>
        </p:txBody>
      </p:sp>
      <p:sp>
        <p:nvSpPr>
          <p:cNvPr id="5" name="Date Placeholder 4"/>
          <p:cNvSpPr>
            <a:spLocks noGrp="1"/>
          </p:cNvSpPr>
          <p:nvPr>
            <p:ph type="dt" sz="half" idx="10"/>
          </p:nvPr>
        </p:nvSpPr>
        <p:spPr/>
        <p:txBody>
          <a:bodyPr/>
          <a:lstStyle/>
          <a:p>
            <a:fld id="{A5773554-B0AF-4B30-B2FB-77572DA1AE9A}" type="datetimeFigureOut">
              <a:rPr lang="en-GB" smtClean="0"/>
              <a:t>01/06/2020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12A777D-CF12-4EED-8689-9EA0A37B017E}" type="slidenum">
              <a:rPr lang="en-GB" smtClean="0"/>
              <a:t>‹#›</a:t>
            </a:fld>
            <a:endParaRPr lang="en-GB"/>
          </a:p>
        </p:txBody>
      </p:sp>
    </p:spTree>
    <p:extLst>
      <p:ext uri="{BB962C8B-B14F-4D97-AF65-F5344CB8AC3E}">
        <p14:creationId xmlns:p14="http://schemas.microsoft.com/office/powerpoint/2010/main" val="1931325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9979025"/>
            <a:ext cx="15119352" cy="7127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9875375"/>
            <a:ext cx="15119352" cy="103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60741" y="446824"/>
            <a:ext cx="12473464" cy="2261771"/>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360741" y="2877551"/>
            <a:ext cx="12473465" cy="627253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60744" y="10070987"/>
            <a:ext cx="3065873" cy="569240"/>
          </a:xfrm>
          <a:prstGeom prst="rect">
            <a:avLst/>
          </a:prstGeom>
        </p:spPr>
        <p:txBody>
          <a:bodyPr vert="horz" lIns="91440" tIns="45720" rIns="91440" bIns="45720" rtlCol="0" anchor="ctr"/>
          <a:lstStyle>
            <a:lvl1pPr algn="l">
              <a:defRPr sz="1403">
                <a:solidFill>
                  <a:srgbClr val="FFFFFF"/>
                </a:solidFill>
              </a:defRPr>
            </a:lvl1pPr>
          </a:lstStyle>
          <a:p>
            <a:fld id="{A5773554-B0AF-4B30-B2FB-77572DA1AE9A}" type="datetimeFigureOut">
              <a:rPr lang="en-GB" smtClean="0"/>
              <a:t>01/06/2020</a:t>
            </a:fld>
            <a:endParaRPr lang="en-GB"/>
          </a:p>
        </p:txBody>
      </p:sp>
      <p:sp>
        <p:nvSpPr>
          <p:cNvPr id="5" name="Footer Placeholder 4"/>
          <p:cNvSpPr>
            <a:spLocks noGrp="1"/>
          </p:cNvSpPr>
          <p:nvPr>
            <p:ph type="ftr" sz="quarter" idx="3"/>
          </p:nvPr>
        </p:nvSpPr>
        <p:spPr>
          <a:xfrm>
            <a:off x="4571255" y="10070987"/>
            <a:ext cx="5980779" cy="569240"/>
          </a:xfrm>
          <a:prstGeom prst="rect">
            <a:avLst/>
          </a:prstGeom>
        </p:spPr>
        <p:txBody>
          <a:bodyPr vert="horz" lIns="91440" tIns="45720" rIns="91440" bIns="45720" rtlCol="0" anchor="ctr"/>
          <a:lstStyle>
            <a:lvl1pPr algn="ctr">
              <a:defRPr sz="1403"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12277601" y="10070987"/>
            <a:ext cx="1627048" cy="569240"/>
          </a:xfrm>
          <a:prstGeom prst="rect">
            <a:avLst/>
          </a:prstGeom>
        </p:spPr>
        <p:txBody>
          <a:bodyPr vert="horz" lIns="91440" tIns="45720" rIns="91440" bIns="45720" rtlCol="0" anchor="ctr"/>
          <a:lstStyle>
            <a:lvl1pPr algn="r">
              <a:defRPr sz="1637">
                <a:solidFill>
                  <a:srgbClr val="FFFFFF"/>
                </a:solidFill>
              </a:defRPr>
            </a:lvl1pPr>
          </a:lstStyle>
          <a:p>
            <a:fld id="{012A777D-CF12-4EED-8689-9EA0A37B017E}" type="slidenum">
              <a:rPr lang="en-GB" smtClean="0"/>
              <a:t>‹#›</a:t>
            </a:fld>
            <a:endParaRPr lang="en-GB"/>
          </a:p>
        </p:txBody>
      </p:sp>
      <p:cxnSp>
        <p:nvCxnSpPr>
          <p:cNvPr id="10" name="Straight Connector 9"/>
          <p:cNvCxnSpPr/>
          <p:nvPr/>
        </p:nvCxnSpPr>
        <p:spPr>
          <a:xfrm>
            <a:off x="1480104" y="2709349"/>
            <a:ext cx="12360069"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483620"/>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1425550" rtl="0" eaLnBrk="1" latinLnBrk="0" hangingPunct="1">
        <a:lnSpc>
          <a:spcPct val="85000"/>
        </a:lnSpc>
        <a:spcBef>
          <a:spcPct val="0"/>
        </a:spcBef>
        <a:buNone/>
        <a:defRPr sz="7483" kern="1200" spc="-78" baseline="0">
          <a:solidFill>
            <a:schemeClr val="tx1">
              <a:lumMod val="75000"/>
              <a:lumOff val="25000"/>
            </a:schemeClr>
          </a:solidFill>
          <a:latin typeface="+mj-lt"/>
          <a:ea typeface="+mj-ea"/>
          <a:cs typeface="+mj-cs"/>
        </a:defRPr>
      </a:lvl1pPr>
    </p:titleStyle>
    <p:bodyStyle>
      <a:lvl1pPr marL="142555" indent="-142555" algn="l" defTabSz="1425550" rtl="0" eaLnBrk="1" latinLnBrk="0" hangingPunct="1">
        <a:lnSpc>
          <a:spcPct val="90000"/>
        </a:lnSpc>
        <a:spcBef>
          <a:spcPts val="1871"/>
        </a:spcBef>
        <a:spcAft>
          <a:spcPts val="312"/>
        </a:spcAft>
        <a:buClr>
          <a:schemeClr val="accent1"/>
        </a:buClr>
        <a:buSzPct val="100000"/>
        <a:buFont typeface="Calibri" panose="020F0502020204030204" pitchFamily="34" charset="0"/>
        <a:buChar char=" "/>
        <a:defRPr sz="3118" kern="1200">
          <a:solidFill>
            <a:schemeClr val="tx1">
              <a:lumMod val="75000"/>
              <a:lumOff val="25000"/>
            </a:schemeClr>
          </a:solidFill>
          <a:latin typeface="+mn-lt"/>
          <a:ea typeface="+mn-ea"/>
          <a:cs typeface="+mn-cs"/>
        </a:defRPr>
      </a:lvl1pPr>
      <a:lvl2pPr marL="598731" indent="-285110" algn="l" defTabSz="1425550" rtl="0" eaLnBrk="1" latinLnBrk="0" hangingPunct="1">
        <a:lnSpc>
          <a:spcPct val="90000"/>
        </a:lnSpc>
        <a:spcBef>
          <a:spcPts val="312"/>
        </a:spcBef>
        <a:spcAft>
          <a:spcPts val="624"/>
        </a:spcAft>
        <a:buClr>
          <a:schemeClr val="accent1"/>
        </a:buClr>
        <a:buFont typeface="Calibri" pitchFamily="34" charset="0"/>
        <a:buChar char="◦"/>
        <a:defRPr sz="2806" kern="1200">
          <a:solidFill>
            <a:schemeClr val="tx1">
              <a:lumMod val="75000"/>
              <a:lumOff val="25000"/>
            </a:schemeClr>
          </a:solidFill>
          <a:latin typeface="+mn-lt"/>
          <a:ea typeface="+mn-ea"/>
          <a:cs typeface="+mn-cs"/>
        </a:defRPr>
      </a:lvl2pPr>
      <a:lvl3pPr marL="883841" indent="-285110" algn="l" defTabSz="1425550" rtl="0" eaLnBrk="1" latinLnBrk="0" hangingPunct="1">
        <a:lnSpc>
          <a:spcPct val="90000"/>
        </a:lnSpc>
        <a:spcBef>
          <a:spcPts val="312"/>
        </a:spcBef>
        <a:spcAft>
          <a:spcPts val="624"/>
        </a:spcAft>
        <a:buClr>
          <a:schemeClr val="accent1"/>
        </a:buClr>
        <a:buFont typeface="Calibri" pitchFamily="34" charset="0"/>
        <a:buChar char="◦"/>
        <a:defRPr sz="2183" kern="1200">
          <a:solidFill>
            <a:schemeClr val="tx1">
              <a:lumMod val="75000"/>
              <a:lumOff val="25000"/>
            </a:schemeClr>
          </a:solidFill>
          <a:latin typeface="+mn-lt"/>
          <a:ea typeface="+mn-ea"/>
          <a:cs typeface="+mn-cs"/>
        </a:defRPr>
      </a:lvl3pPr>
      <a:lvl4pPr marL="1168951" indent="-285110" algn="l" defTabSz="1425550" rtl="0" eaLnBrk="1" latinLnBrk="0" hangingPunct="1">
        <a:lnSpc>
          <a:spcPct val="90000"/>
        </a:lnSpc>
        <a:spcBef>
          <a:spcPts val="312"/>
        </a:spcBef>
        <a:spcAft>
          <a:spcPts val="624"/>
        </a:spcAft>
        <a:buClr>
          <a:schemeClr val="accent1"/>
        </a:buClr>
        <a:buFont typeface="Calibri" pitchFamily="34" charset="0"/>
        <a:buChar char="◦"/>
        <a:defRPr sz="2183" kern="1200">
          <a:solidFill>
            <a:schemeClr val="tx1">
              <a:lumMod val="75000"/>
              <a:lumOff val="25000"/>
            </a:schemeClr>
          </a:solidFill>
          <a:latin typeface="+mn-lt"/>
          <a:ea typeface="+mn-ea"/>
          <a:cs typeface="+mn-cs"/>
        </a:defRPr>
      </a:lvl4pPr>
      <a:lvl5pPr marL="1454061" indent="-285110" algn="l" defTabSz="1425550" rtl="0" eaLnBrk="1" latinLnBrk="0" hangingPunct="1">
        <a:lnSpc>
          <a:spcPct val="90000"/>
        </a:lnSpc>
        <a:spcBef>
          <a:spcPts val="312"/>
        </a:spcBef>
        <a:spcAft>
          <a:spcPts val="624"/>
        </a:spcAft>
        <a:buClr>
          <a:schemeClr val="accent1"/>
        </a:buClr>
        <a:buFont typeface="Calibri" pitchFamily="34" charset="0"/>
        <a:buChar char="◦"/>
        <a:defRPr sz="2183" kern="1200">
          <a:solidFill>
            <a:schemeClr val="tx1">
              <a:lumMod val="75000"/>
              <a:lumOff val="25000"/>
            </a:schemeClr>
          </a:solidFill>
          <a:latin typeface="+mn-lt"/>
          <a:ea typeface="+mn-ea"/>
          <a:cs typeface="+mn-cs"/>
        </a:defRPr>
      </a:lvl5pPr>
      <a:lvl6pPr marL="1714900" indent="-356387" algn="l" defTabSz="1425550" rtl="0" eaLnBrk="1" latinLnBrk="0" hangingPunct="1">
        <a:lnSpc>
          <a:spcPct val="90000"/>
        </a:lnSpc>
        <a:spcBef>
          <a:spcPts val="312"/>
        </a:spcBef>
        <a:spcAft>
          <a:spcPts val="624"/>
        </a:spcAft>
        <a:buClr>
          <a:schemeClr val="accent1"/>
        </a:buClr>
        <a:buFont typeface="Calibri" pitchFamily="34" charset="0"/>
        <a:buChar char="◦"/>
        <a:defRPr sz="2183" kern="1200">
          <a:solidFill>
            <a:schemeClr val="tx1">
              <a:lumMod val="75000"/>
              <a:lumOff val="25000"/>
            </a:schemeClr>
          </a:solidFill>
          <a:latin typeface="+mn-lt"/>
          <a:ea typeface="+mn-ea"/>
          <a:cs typeface="+mn-cs"/>
        </a:defRPr>
      </a:lvl6pPr>
      <a:lvl7pPr marL="2026700" indent="-356387" algn="l" defTabSz="1425550" rtl="0" eaLnBrk="1" latinLnBrk="0" hangingPunct="1">
        <a:lnSpc>
          <a:spcPct val="90000"/>
        </a:lnSpc>
        <a:spcBef>
          <a:spcPts val="312"/>
        </a:spcBef>
        <a:spcAft>
          <a:spcPts val="624"/>
        </a:spcAft>
        <a:buClr>
          <a:schemeClr val="accent1"/>
        </a:buClr>
        <a:buFont typeface="Calibri" pitchFamily="34" charset="0"/>
        <a:buChar char="◦"/>
        <a:defRPr sz="2183" kern="1200">
          <a:solidFill>
            <a:schemeClr val="tx1">
              <a:lumMod val="75000"/>
              <a:lumOff val="25000"/>
            </a:schemeClr>
          </a:solidFill>
          <a:latin typeface="+mn-lt"/>
          <a:ea typeface="+mn-ea"/>
          <a:cs typeface="+mn-cs"/>
        </a:defRPr>
      </a:lvl7pPr>
      <a:lvl8pPr marL="2338500" indent="-356387" algn="l" defTabSz="1425550" rtl="0" eaLnBrk="1" latinLnBrk="0" hangingPunct="1">
        <a:lnSpc>
          <a:spcPct val="90000"/>
        </a:lnSpc>
        <a:spcBef>
          <a:spcPts val="312"/>
        </a:spcBef>
        <a:spcAft>
          <a:spcPts val="624"/>
        </a:spcAft>
        <a:buClr>
          <a:schemeClr val="accent1"/>
        </a:buClr>
        <a:buFont typeface="Calibri" pitchFamily="34" charset="0"/>
        <a:buChar char="◦"/>
        <a:defRPr sz="2183" kern="1200">
          <a:solidFill>
            <a:schemeClr val="tx1">
              <a:lumMod val="75000"/>
              <a:lumOff val="25000"/>
            </a:schemeClr>
          </a:solidFill>
          <a:latin typeface="+mn-lt"/>
          <a:ea typeface="+mn-ea"/>
          <a:cs typeface="+mn-cs"/>
        </a:defRPr>
      </a:lvl8pPr>
      <a:lvl9pPr marL="2650300" indent="-356387" algn="l" defTabSz="1425550" rtl="0" eaLnBrk="1" latinLnBrk="0" hangingPunct="1">
        <a:lnSpc>
          <a:spcPct val="90000"/>
        </a:lnSpc>
        <a:spcBef>
          <a:spcPts val="312"/>
        </a:spcBef>
        <a:spcAft>
          <a:spcPts val="624"/>
        </a:spcAft>
        <a:buClr>
          <a:schemeClr val="accent1"/>
        </a:buClr>
        <a:buFont typeface="Calibri" pitchFamily="34" charset="0"/>
        <a:buChar char="◦"/>
        <a:defRPr sz="2183" kern="1200">
          <a:solidFill>
            <a:schemeClr val="tx1">
              <a:lumMod val="75000"/>
              <a:lumOff val="25000"/>
            </a:schemeClr>
          </a:solidFill>
          <a:latin typeface="+mn-lt"/>
          <a:ea typeface="+mn-ea"/>
          <a:cs typeface="+mn-cs"/>
        </a:defRPr>
      </a:lvl9pPr>
    </p:bodyStyle>
    <p:otherStyle>
      <a:defPPr>
        <a:defRPr lang="en-US"/>
      </a:defPPr>
      <a:lvl1pPr marL="0" algn="l" defTabSz="1425550" rtl="0" eaLnBrk="1" latinLnBrk="0" hangingPunct="1">
        <a:defRPr sz="2806" kern="1200">
          <a:solidFill>
            <a:schemeClr val="tx1"/>
          </a:solidFill>
          <a:latin typeface="+mn-lt"/>
          <a:ea typeface="+mn-ea"/>
          <a:cs typeface="+mn-cs"/>
        </a:defRPr>
      </a:lvl1pPr>
      <a:lvl2pPr marL="712775" algn="l" defTabSz="1425550" rtl="0" eaLnBrk="1" latinLnBrk="0" hangingPunct="1">
        <a:defRPr sz="2806" kern="1200">
          <a:solidFill>
            <a:schemeClr val="tx1"/>
          </a:solidFill>
          <a:latin typeface="+mn-lt"/>
          <a:ea typeface="+mn-ea"/>
          <a:cs typeface="+mn-cs"/>
        </a:defRPr>
      </a:lvl2pPr>
      <a:lvl3pPr marL="1425550" algn="l" defTabSz="1425550" rtl="0" eaLnBrk="1" latinLnBrk="0" hangingPunct="1">
        <a:defRPr sz="2806" kern="1200">
          <a:solidFill>
            <a:schemeClr val="tx1"/>
          </a:solidFill>
          <a:latin typeface="+mn-lt"/>
          <a:ea typeface="+mn-ea"/>
          <a:cs typeface="+mn-cs"/>
        </a:defRPr>
      </a:lvl3pPr>
      <a:lvl4pPr marL="2138324" algn="l" defTabSz="1425550" rtl="0" eaLnBrk="1" latinLnBrk="0" hangingPunct="1">
        <a:defRPr sz="2806" kern="1200">
          <a:solidFill>
            <a:schemeClr val="tx1"/>
          </a:solidFill>
          <a:latin typeface="+mn-lt"/>
          <a:ea typeface="+mn-ea"/>
          <a:cs typeface="+mn-cs"/>
        </a:defRPr>
      </a:lvl4pPr>
      <a:lvl5pPr marL="2851099" algn="l" defTabSz="1425550" rtl="0" eaLnBrk="1" latinLnBrk="0" hangingPunct="1">
        <a:defRPr sz="2806" kern="1200">
          <a:solidFill>
            <a:schemeClr val="tx1"/>
          </a:solidFill>
          <a:latin typeface="+mn-lt"/>
          <a:ea typeface="+mn-ea"/>
          <a:cs typeface="+mn-cs"/>
        </a:defRPr>
      </a:lvl5pPr>
      <a:lvl6pPr marL="3563874" algn="l" defTabSz="1425550" rtl="0" eaLnBrk="1" latinLnBrk="0" hangingPunct="1">
        <a:defRPr sz="2806" kern="1200">
          <a:solidFill>
            <a:schemeClr val="tx1"/>
          </a:solidFill>
          <a:latin typeface="+mn-lt"/>
          <a:ea typeface="+mn-ea"/>
          <a:cs typeface="+mn-cs"/>
        </a:defRPr>
      </a:lvl6pPr>
      <a:lvl7pPr marL="4276649" algn="l" defTabSz="1425550" rtl="0" eaLnBrk="1" latinLnBrk="0" hangingPunct="1">
        <a:defRPr sz="2806" kern="1200">
          <a:solidFill>
            <a:schemeClr val="tx1"/>
          </a:solidFill>
          <a:latin typeface="+mn-lt"/>
          <a:ea typeface="+mn-ea"/>
          <a:cs typeface="+mn-cs"/>
        </a:defRPr>
      </a:lvl7pPr>
      <a:lvl8pPr marL="4989424" algn="l" defTabSz="1425550" rtl="0" eaLnBrk="1" latinLnBrk="0" hangingPunct="1">
        <a:defRPr sz="2806" kern="1200">
          <a:solidFill>
            <a:schemeClr val="tx1"/>
          </a:solidFill>
          <a:latin typeface="+mn-lt"/>
          <a:ea typeface="+mn-ea"/>
          <a:cs typeface="+mn-cs"/>
        </a:defRPr>
      </a:lvl8pPr>
      <a:lvl9pPr marL="5702198" algn="l" defTabSz="1425550" rtl="0" eaLnBrk="1" latinLnBrk="0" hangingPunct="1">
        <a:defRPr sz="2806"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hyperlink" Target="https://www.kompan.co.uk/what-makes-the-perfect-primary-school-playground" TargetMode="External"/><Relationship Id="rId7" Type="http://schemas.openxmlformats.org/officeDocument/2006/relationships/image" Target="../media/image4.jpg"/><Relationship Id="rId2" Type="http://schemas.openxmlformats.org/officeDocument/2006/relationships/hyperlink" Target="https://www.kompan.co/" TargetMode="External"/><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35782-C4A0-42A8-AB03-F2B6B327771A}"/>
              </a:ext>
            </a:extLst>
          </p:cNvPr>
          <p:cNvSpPr>
            <a:spLocks noGrp="1"/>
          </p:cNvSpPr>
          <p:nvPr>
            <p:ph type="ctrTitle"/>
          </p:nvPr>
        </p:nvSpPr>
        <p:spPr/>
        <p:txBody>
          <a:bodyPr/>
          <a:lstStyle/>
          <a:p>
            <a:r>
              <a:rPr lang="en-GB" dirty="0"/>
              <a:t>DT Portfolio</a:t>
            </a:r>
          </a:p>
        </p:txBody>
      </p:sp>
      <p:sp>
        <p:nvSpPr>
          <p:cNvPr id="3" name="Subtitle 2">
            <a:extLst>
              <a:ext uri="{FF2B5EF4-FFF2-40B4-BE49-F238E27FC236}">
                <a16:creationId xmlns:a16="http://schemas.microsoft.com/office/drawing/2014/main" id="{492C5D4C-4D60-4C8F-87D1-2F1EF0D35182}"/>
              </a:ext>
            </a:extLst>
          </p:cNvPr>
          <p:cNvSpPr>
            <a:spLocks noGrp="1"/>
          </p:cNvSpPr>
          <p:nvPr>
            <p:ph type="subTitle" idx="1"/>
          </p:nvPr>
        </p:nvSpPr>
        <p:spPr/>
        <p:txBody>
          <a:bodyPr/>
          <a:lstStyle/>
          <a:p>
            <a:r>
              <a:rPr lang="en-GB" dirty="0"/>
              <a:t>Kahngjoon Koh</a:t>
            </a:r>
          </a:p>
        </p:txBody>
      </p:sp>
    </p:spTree>
    <p:extLst>
      <p:ext uri="{BB962C8B-B14F-4D97-AF65-F5344CB8AC3E}">
        <p14:creationId xmlns:p14="http://schemas.microsoft.com/office/powerpoint/2010/main" val="509298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1D70-EA80-4641-8473-4AA2D9488943}"/>
              </a:ext>
            </a:extLst>
          </p:cNvPr>
          <p:cNvSpPr>
            <a:spLocks noGrp="1"/>
          </p:cNvSpPr>
          <p:nvPr>
            <p:ph type="title"/>
          </p:nvPr>
        </p:nvSpPr>
        <p:spPr/>
        <p:txBody>
          <a:bodyPr/>
          <a:lstStyle/>
          <a:p>
            <a:r>
              <a:rPr lang="en-GB" dirty="0"/>
              <a:t>Design Brief &amp; Specification</a:t>
            </a:r>
          </a:p>
        </p:txBody>
      </p:sp>
      <p:sp>
        <p:nvSpPr>
          <p:cNvPr id="3" name="Content Placeholder 2">
            <a:extLst>
              <a:ext uri="{FF2B5EF4-FFF2-40B4-BE49-F238E27FC236}">
                <a16:creationId xmlns:a16="http://schemas.microsoft.com/office/drawing/2014/main" id="{2863A0F3-DCC1-4E71-B48F-B842790668AB}"/>
              </a:ext>
            </a:extLst>
          </p:cNvPr>
          <p:cNvSpPr>
            <a:spLocks noGrp="1"/>
          </p:cNvSpPr>
          <p:nvPr>
            <p:ph idx="1"/>
          </p:nvPr>
        </p:nvSpPr>
        <p:spPr>
          <a:xfrm>
            <a:off x="1360741" y="2708595"/>
            <a:ext cx="12473465" cy="6272530"/>
          </a:xfrm>
        </p:spPr>
        <p:txBody>
          <a:bodyPr>
            <a:normAutofit/>
          </a:bodyPr>
          <a:lstStyle/>
          <a:p>
            <a:pPr>
              <a:lnSpc>
                <a:spcPct val="100000"/>
              </a:lnSpc>
            </a:pPr>
            <a:r>
              <a:rPr lang="en-GB" sz="1200" dirty="0">
                <a:latin typeface="Arial" panose="020B0604020202020204" pitchFamily="34" charset="0"/>
                <a:cs typeface="Arial" panose="020B0604020202020204" pitchFamily="34" charset="0"/>
              </a:rPr>
              <a:t>I am designing a playground equipment for children at the age of three to five years old that is interactive, enjoyable and allow the children to express their creativity. It should also be safe and easy to use.</a:t>
            </a:r>
          </a:p>
          <a:p>
            <a:pPr>
              <a:lnSpc>
                <a:spcPct val="100000"/>
              </a:lnSpc>
              <a:spcBef>
                <a:spcPts val="0"/>
              </a:spcBef>
              <a:spcAft>
                <a:spcPts val="0"/>
              </a:spcAft>
            </a:pPr>
            <a:r>
              <a:rPr lang="en-GB" sz="1200" dirty="0">
                <a:latin typeface="Arial" panose="020B0604020202020204" pitchFamily="34" charset="0"/>
                <a:cs typeface="Arial" panose="020B0604020202020204" pitchFamily="34" charset="0"/>
              </a:rPr>
              <a:t>The prototype will then be assessed based on these specifications. Each specification is awarded a certain value depending on its importance: </a:t>
            </a:r>
            <a:r>
              <a:rPr lang="en-GB" sz="1200" dirty="0">
                <a:solidFill>
                  <a:srgbClr val="FF0000"/>
                </a:solidFill>
                <a:latin typeface="Arial" panose="020B0604020202020204" pitchFamily="34" charset="0"/>
                <a:cs typeface="Arial" panose="020B0604020202020204" pitchFamily="34" charset="0"/>
              </a:rPr>
              <a:t>must (+3)</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should (+2), </a:t>
            </a:r>
            <a:r>
              <a:rPr lang="en-GB" sz="1200" dirty="0">
                <a:latin typeface="Arial" panose="020B0604020202020204" pitchFamily="34" charset="0"/>
                <a:cs typeface="Arial" panose="020B0604020202020204" pitchFamily="34" charset="0"/>
              </a:rPr>
              <a:t>and </a:t>
            </a:r>
            <a:r>
              <a:rPr lang="en-GB" sz="1200" dirty="0">
                <a:solidFill>
                  <a:srgbClr val="00B050"/>
                </a:solidFill>
                <a:latin typeface="Arial" panose="020B0604020202020204" pitchFamily="34" charset="0"/>
                <a:cs typeface="Arial" panose="020B0604020202020204" pitchFamily="34" charset="0"/>
              </a:rPr>
              <a:t>could (+1). </a:t>
            </a:r>
            <a:r>
              <a:rPr lang="en-GB" sz="1200" dirty="0">
                <a:latin typeface="Arial" panose="020B0604020202020204" pitchFamily="34" charset="0"/>
                <a:cs typeface="Arial" panose="020B0604020202020204" pitchFamily="34" charset="0"/>
              </a:rPr>
              <a:t>By adding up the points, we can see if the prototype is successful or not</a:t>
            </a:r>
          </a:p>
          <a:p>
            <a:pPr>
              <a:lnSpc>
                <a:spcPct val="100000"/>
              </a:lnSpc>
              <a:spcBef>
                <a:spcPts val="0"/>
              </a:spcBef>
              <a:spcAft>
                <a:spcPts val="0"/>
              </a:spcAft>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p:txBody>
      </p:sp>
      <p:graphicFrame>
        <p:nvGraphicFramePr>
          <p:cNvPr id="4" name="Table 4">
            <a:extLst>
              <a:ext uri="{FF2B5EF4-FFF2-40B4-BE49-F238E27FC236}">
                <a16:creationId xmlns:a16="http://schemas.microsoft.com/office/drawing/2014/main" id="{8BA2AB71-F1F3-4195-8CE0-1343068ED7F0}"/>
              </a:ext>
            </a:extLst>
          </p:cNvPr>
          <p:cNvGraphicFramePr>
            <a:graphicFrameLocks noGrp="1"/>
          </p:cNvGraphicFramePr>
          <p:nvPr>
            <p:extLst>
              <p:ext uri="{D42A27DB-BD31-4B8C-83A1-F6EECF244321}">
                <p14:modId xmlns:p14="http://schemas.microsoft.com/office/powerpoint/2010/main" val="1691999295"/>
              </p:ext>
            </p:extLst>
          </p:nvPr>
        </p:nvGraphicFramePr>
        <p:xfrm>
          <a:off x="834187" y="3657403"/>
          <a:ext cx="13796213" cy="5323722"/>
        </p:xfrm>
        <a:graphic>
          <a:graphicData uri="http://schemas.openxmlformats.org/drawingml/2006/table">
            <a:tbl>
              <a:tblPr firstRow="1" bandRow="1">
                <a:tableStyleId>{5C22544A-7EE6-4342-B048-85BDC9FD1C3A}</a:tableStyleId>
              </a:tblPr>
              <a:tblGrid>
                <a:gridCol w="2597314">
                  <a:extLst>
                    <a:ext uri="{9D8B030D-6E8A-4147-A177-3AD203B41FA5}">
                      <a16:colId xmlns:a16="http://schemas.microsoft.com/office/drawing/2014/main" val="3797390760"/>
                    </a:ext>
                  </a:extLst>
                </a:gridCol>
                <a:gridCol w="4384740">
                  <a:extLst>
                    <a:ext uri="{9D8B030D-6E8A-4147-A177-3AD203B41FA5}">
                      <a16:colId xmlns:a16="http://schemas.microsoft.com/office/drawing/2014/main" val="3647439184"/>
                    </a:ext>
                  </a:extLst>
                </a:gridCol>
                <a:gridCol w="6814159">
                  <a:extLst>
                    <a:ext uri="{9D8B030D-6E8A-4147-A177-3AD203B41FA5}">
                      <a16:colId xmlns:a16="http://schemas.microsoft.com/office/drawing/2014/main" val="1912667503"/>
                    </a:ext>
                  </a:extLst>
                </a:gridCol>
              </a:tblGrid>
              <a:tr h="294522">
                <a:tc>
                  <a:txBody>
                    <a:bodyPr/>
                    <a:lstStyle/>
                    <a:p>
                      <a:pPr marL="0" marR="0" lvl="0" indent="0" algn="l" defTabSz="142555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Area</a:t>
                      </a:r>
                    </a:p>
                  </a:txBody>
                  <a:tcPr/>
                </a:tc>
                <a:tc>
                  <a:txBody>
                    <a:bodyPr/>
                    <a:lstStyle/>
                    <a:p>
                      <a:pPr marL="0" marR="0" lvl="0" indent="0" algn="l" defTabSz="142555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Point</a:t>
                      </a:r>
                    </a:p>
                  </a:txBody>
                  <a:tcPr/>
                </a:tc>
                <a:tc>
                  <a:txBody>
                    <a:bodyPr/>
                    <a:lstStyle/>
                    <a:p>
                      <a:r>
                        <a:rPr lang="en-GB" sz="1200" dirty="0" err="1">
                          <a:latin typeface="Arial" panose="020B0604020202020204" pitchFamily="34" charset="0"/>
                          <a:cs typeface="Arial" panose="020B0604020202020204" pitchFamily="34" charset="0"/>
                        </a:rPr>
                        <a:t>Explantation</a:t>
                      </a:r>
                      <a:endParaRPr lang="en-GB"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01577016"/>
                  </a:ext>
                </a:extLst>
              </a:tr>
              <a:tr h="370840">
                <a:tc>
                  <a:txBody>
                    <a:bodyPr/>
                    <a:lstStyle/>
                    <a:p>
                      <a:pPr marL="0" marR="0" lvl="0" indent="0" algn="l" defTabSz="142555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Form(A) – (Total points: 1)</a:t>
                      </a:r>
                    </a:p>
                    <a:p>
                      <a:endParaRPr lang="en-GB" sz="1200" dirty="0">
                        <a:latin typeface="Arial" panose="020B0604020202020204" pitchFamily="34" charset="0"/>
                        <a:cs typeface="Arial" panose="020B0604020202020204" pitchFamily="34" charset="0"/>
                      </a:endParaRPr>
                    </a:p>
                  </a:txBody>
                  <a:tcPr/>
                </a:tc>
                <a:tc>
                  <a:txBody>
                    <a:bodyPr/>
                    <a:lstStyle/>
                    <a:p>
                      <a:pPr marL="0" marR="0" lvl="0" indent="0" algn="l" defTabSz="142555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A1. The product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decorated to have aesthetic features such as colours patterns.</a:t>
                      </a:r>
                    </a:p>
                    <a:p>
                      <a:endParaRPr lang="en-GB" sz="1200" dirty="0">
                        <a:latin typeface="Arial" panose="020B0604020202020204" pitchFamily="34" charset="0"/>
                        <a:cs typeface="Arial" panose="020B0604020202020204" pitchFamily="34" charset="0"/>
                      </a:endParaRPr>
                    </a:p>
                  </a:txBody>
                  <a:tcPr/>
                </a:tc>
                <a:tc>
                  <a:txBody>
                    <a:bodyPr/>
                    <a:lstStyle/>
                    <a:p>
                      <a:pPr marL="0" marR="0" lvl="0" indent="0" algn="l" defTabSz="142555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A1. Can intrigue the kids’ creativity.</a:t>
                      </a:r>
                    </a:p>
                    <a:p>
                      <a:endParaRPr lang="en-GB"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46946789"/>
                  </a:ext>
                </a:extLst>
              </a:tr>
              <a:tr h="370840">
                <a:tc>
                  <a:txBody>
                    <a:bodyPr/>
                    <a:lstStyle/>
                    <a:p>
                      <a:r>
                        <a:rPr lang="en-GB" sz="1200" dirty="0">
                          <a:latin typeface="Arial" panose="020B0604020202020204" pitchFamily="34" charset="0"/>
                          <a:cs typeface="Arial" panose="020B0604020202020204" pitchFamily="34" charset="0"/>
                        </a:rPr>
                        <a:t>Function(B) – (Total points: 8)</a:t>
                      </a:r>
                    </a:p>
                  </a:txBody>
                  <a:tcPr/>
                </a:tc>
                <a:tc>
                  <a:txBody>
                    <a:bodyPr/>
                    <a:lstStyle/>
                    <a:p>
                      <a:r>
                        <a:rPr lang="en-GB" sz="1200" dirty="0">
                          <a:latin typeface="Arial" panose="020B0604020202020204" pitchFamily="34" charset="0"/>
                          <a:cs typeface="Arial" panose="020B0604020202020204" pitchFamily="34" charset="0"/>
                        </a:rPr>
                        <a:t>B1. The product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not be boring to play with.</a:t>
                      </a:r>
                    </a:p>
                    <a:p>
                      <a:r>
                        <a:rPr lang="en-GB" sz="1200" dirty="0">
                          <a:latin typeface="Arial" panose="020B0604020202020204" pitchFamily="34" charset="0"/>
                          <a:cs typeface="Arial" panose="020B0604020202020204" pitchFamily="34" charset="0"/>
                        </a:rPr>
                        <a:t>B2. The product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be interactive</a:t>
                      </a:r>
                    </a:p>
                    <a:p>
                      <a:r>
                        <a:rPr lang="en-GB" sz="1200" dirty="0">
                          <a:latin typeface="Arial" panose="020B0604020202020204" pitchFamily="34" charset="0"/>
                          <a:cs typeface="Arial" panose="020B0604020202020204" pitchFamily="34" charset="0"/>
                        </a:rPr>
                        <a:t>B3.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able to be used by multiple kids.</a:t>
                      </a:r>
                    </a:p>
                  </a:txBody>
                  <a:tcPr/>
                </a:tc>
                <a:tc>
                  <a:txBody>
                    <a:bodyPr/>
                    <a:lstStyle/>
                    <a:p>
                      <a:pPr marL="0" marR="0" lvl="0" indent="0" algn="l" defTabSz="142555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B3. Kids like playing together</a:t>
                      </a:r>
                    </a:p>
                    <a:p>
                      <a:endParaRPr lang="en-GB"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65617823"/>
                  </a:ext>
                </a:extLst>
              </a:tr>
              <a:tr h="370840">
                <a:tc>
                  <a:txBody>
                    <a:bodyPr/>
                    <a:lstStyle/>
                    <a:p>
                      <a:r>
                        <a:rPr lang="en-GB" sz="1200" dirty="0">
                          <a:latin typeface="Arial" panose="020B0604020202020204" pitchFamily="34" charset="0"/>
                          <a:cs typeface="Arial" panose="020B0604020202020204" pitchFamily="34" charset="0"/>
                        </a:rPr>
                        <a:t>User Requirements(C) – (Total points: 8)</a:t>
                      </a:r>
                    </a:p>
                  </a:txBody>
                  <a:tcPr/>
                </a:tc>
                <a:tc>
                  <a:txBody>
                    <a:bodyPr/>
                    <a:lstStyle/>
                    <a:p>
                      <a:r>
                        <a:rPr lang="en-GB" sz="1200" dirty="0">
                          <a:latin typeface="Arial" panose="020B0604020202020204" pitchFamily="34" charset="0"/>
                          <a:cs typeface="Arial" panose="020B0604020202020204" pitchFamily="34" charset="0"/>
                        </a:rPr>
                        <a:t>C1.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intuitive in how to use it.</a:t>
                      </a:r>
                    </a:p>
                    <a:p>
                      <a:r>
                        <a:rPr lang="en-GB" sz="1200" dirty="0">
                          <a:latin typeface="Arial" panose="020B0604020202020204" pitchFamily="34" charset="0"/>
                          <a:cs typeface="Arial" panose="020B0604020202020204" pitchFamily="34" charset="0"/>
                        </a:rPr>
                        <a:t>C2. It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be adequate for the kids within the height of 90.9 cm and 122.4 cm.</a:t>
                      </a:r>
                    </a:p>
                    <a:p>
                      <a:r>
                        <a:rPr lang="en-GB" sz="1200" dirty="0">
                          <a:latin typeface="Arial" panose="020B0604020202020204" pitchFamily="34" charset="0"/>
                          <a:cs typeface="Arial" panose="020B0604020202020204" pitchFamily="34" charset="0"/>
                        </a:rPr>
                        <a:t>C3. It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be gender-neutral.</a:t>
                      </a:r>
                    </a:p>
                  </a:txBody>
                  <a:tcPr/>
                </a:tc>
                <a:tc>
                  <a:txBody>
                    <a:bodyPr/>
                    <a:lstStyle/>
                    <a:p>
                      <a:r>
                        <a:rPr lang="en-GB" sz="1200" dirty="0">
                          <a:latin typeface="Arial" panose="020B0604020202020204" pitchFamily="34" charset="0"/>
                          <a:cs typeface="Arial" panose="020B0604020202020204" pitchFamily="34" charset="0"/>
                        </a:rPr>
                        <a:t>C1. Its good if the kids are able to understand how to play with it the moment they see the product.</a:t>
                      </a:r>
                    </a:p>
                    <a:p>
                      <a:r>
                        <a:rPr lang="en-GB" sz="1200" dirty="0">
                          <a:latin typeface="Arial" panose="020B0604020202020204" pitchFamily="34" charset="0"/>
                          <a:cs typeface="Arial" panose="020B0604020202020204" pitchFamily="34" charset="0"/>
                        </a:rPr>
                        <a:t>C2. The range of height is 90.9 cm to 122.4cm.</a:t>
                      </a:r>
                    </a:p>
                    <a:p>
                      <a:r>
                        <a:rPr lang="en-GB" sz="1200" dirty="0">
                          <a:latin typeface="Arial" panose="020B0604020202020204" pitchFamily="34" charset="0"/>
                          <a:cs typeface="Arial" panose="020B0604020202020204" pitchFamily="34" charset="0"/>
                        </a:rPr>
                        <a:t>C3. They play together regard-less of gender. The playground equipment shouldn’t create the gender boundaries for them.</a:t>
                      </a:r>
                    </a:p>
                  </a:txBody>
                  <a:tcPr/>
                </a:tc>
                <a:extLst>
                  <a:ext uri="{0D108BD9-81ED-4DB2-BD59-A6C34878D82A}">
                    <a16:rowId xmlns:a16="http://schemas.microsoft.com/office/drawing/2014/main" val="2345887427"/>
                  </a:ext>
                </a:extLst>
              </a:tr>
              <a:tr h="370840">
                <a:tc>
                  <a:txBody>
                    <a:bodyPr/>
                    <a:lstStyle/>
                    <a:p>
                      <a:r>
                        <a:rPr lang="en-GB" sz="1200" dirty="0">
                          <a:latin typeface="Arial" panose="020B0604020202020204" pitchFamily="34" charset="0"/>
                          <a:cs typeface="Arial" panose="020B0604020202020204" pitchFamily="34" charset="0"/>
                        </a:rPr>
                        <a:t>Performance Requirements(D) – (Total points: 9)</a:t>
                      </a:r>
                    </a:p>
                  </a:txBody>
                  <a:tcPr/>
                </a:tc>
                <a:tc>
                  <a:txBody>
                    <a:bodyPr/>
                    <a:lstStyle/>
                    <a:p>
                      <a:r>
                        <a:rPr lang="en-GB" sz="1200" dirty="0">
                          <a:latin typeface="Arial" panose="020B0604020202020204" pitchFamily="34" charset="0"/>
                          <a:cs typeface="Arial" panose="020B0604020202020204" pitchFamily="34" charset="0"/>
                        </a:rPr>
                        <a:t>D1. It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withstand at least 31kg of weight</a:t>
                      </a:r>
                    </a:p>
                    <a:p>
                      <a:r>
                        <a:rPr lang="en-GB" sz="1200" dirty="0">
                          <a:latin typeface="Arial" panose="020B0604020202020204" pitchFamily="34" charset="0"/>
                          <a:cs typeface="Arial" panose="020B0604020202020204" pitchFamily="34" charset="0"/>
                        </a:rPr>
                        <a:t>D2. The product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be stable</a:t>
                      </a:r>
                    </a:p>
                    <a:p>
                      <a:r>
                        <a:rPr lang="en-GB" sz="1200" dirty="0">
                          <a:latin typeface="Arial" panose="020B0604020202020204" pitchFamily="34" charset="0"/>
                          <a:cs typeface="Arial" panose="020B0604020202020204" pitchFamily="34" charset="0"/>
                        </a:rPr>
                        <a:t>D3. The product </a:t>
                      </a:r>
                      <a:r>
                        <a:rPr lang="en-GB" sz="1200" dirty="0">
                          <a:solidFill>
                            <a:srgbClr val="FF0000"/>
                          </a:solidFill>
                          <a:latin typeface="Arial" panose="020B0604020202020204" pitchFamily="34" charset="0"/>
                          <a:cs typeface="Arial" panose="020B0604020202020204" pitchFamily="34" charset="0"/>
                        </a:rPr>
                        <a:t>must </a:t>
                      </a:r>
                      <a:r>
                        <a:rPr lang="en-GB" sz="1200" dirty="0">
                          <a:latin typeface="Arial" panose="020B0604020202020204" pitchFamily="34" charset="0"/>
                          <a:cs typeface="Arial" panose="020B0604020202020204" pitchFamily="34" charset="0"/>
                        </a:rPr>
                        <a:t>be resistant </a:t>
                      </a:r>
                    </a:p>
                  </a:txBody>
                  <a:tcPr/>
                </a:tc>
                <a:tc>
                  <a:txBody>
                    <a:bodyPr/>
                    <a:lstStyle/>
                    <a:p>
                      <a:r>
                        <a:rPr lang="en-GB" sz="1200" dirty="0">
                          <a:latin typeface="Arial" panose="020B0604020202020204" pitchFamily="34" charset="0"/>
                          <a:cs typeface="Arial" panose="020B0604020202020204" pitchFamily="34" charset="0"/>
                        </a:rPr>
                        <a:t>D1. The 95</a:t>
                      </a:r>
                      <a:r>
                        <a:rPr lang="en-GB" sz="1200" baseline="30000" dirty="0">
                          <a:latin typeface="Arial" panose="020B0604020202020204" pitchFamily="34" charset="0"/>
                          <a:cs typeface="Arial" panose="020B0604020202020204" pitchFamily="34" charset="0"/>
                        </a:rPr>
                        <a:t>th</a:t>
                      </a:r>
                      <a:r>
                        <a:rPr lang="en-GB" sz="1200" dirty="0">
                          <a:latin typeface="Arial" panose="020B0604020202020204" pitchFamily="34" charset="0"/>
                          <a:cs typeface="Arial" panose="020B0604020202020204" pitchFamily="34" charset="0"/>
                        </a:rPr>
                        <a:t> percentile of 5 year old males were the heaviest of 31 kg. </a:t>
                      </a:r>
                    </a:p>
                    <a:p>
                      <a:r>
                        <a:rPr lang="en-GB" sz="1200" dirty="0">
                          <a:latin typeface="Arial" panose="020B0604020202020204" pitchFamily="34" charset="0"/>
                          <a:cs typeface="Arial" panose="020B0604020202020204" pitchFamily="34" charset="0"/>
                        </a:rPr>
                        <a:t>D2. So that it doesn’t fall on a kid.</a:t>
                      </a:r>
                    </a:p>
                    <a:p>
                      <a:r>
                        <a:rPr lang="en-GB" sz="1200" dirty="0">
                          <a:latin typeface="Arial" panose="020B0604020202020204" pitchFamily="34" charset="0"/>
                          <a:cs typeface="Arial" panose="020B0604020202020204" pitchFamily="34" charset="0"/>
                        </a:rPr>
                        <a:t>D3. The product should be resistant to kids trying to break it as they like to do so.</a:t>
                      </a:r>
                    </a:p>
                  </a:txBody>
                  <a:tcPr/>
                </a:tc>
                <a:extLst>
                  <a:ext uri="{0D108BD9-81ED-4DB2-BD59-A6C34878D82A}">
                    <a16:rowId xmlns:a16="http://schemas.microsoft.com/office/drawing/2014/main" val="3088031175"/>
                  </a:ext>
                </a:extLst>
              </a:tr>
              <a:tr h="555643">
                <a:tc>
                  <a:txBody>
                    <a:bodyPr/>
                    <a:lstStyle/>
                    <a:p>
                      <a:r>
                        <a:rPr lang="en-GB" sz="1200" dirty="0">
                          <a:latin typeface="Arial" panose="020B0604020202020204" pitchFamily="34" charset="0"/>
                          <a:cs typeface="Arial" panose="020B0604020202020204" pitchFamily="34" charset="0"/>
                        </a:rPr>
                        <a:t>Material &amp; Component Requirements(E) – (Total points: 11)</a:t>
                      </a:r>
                    </a:p>
                  </a:txBody>
                  <a:tcPr/>
                </a:tc>
                <a:tc>
                  <a:txBody>
                    <a:bodyPr/>
                    <a:lstStyle/>
                    <a:p>
                      <a:r>
                        <a:rPr lang="en-GB" sz="1200" dirty="0">
                          <a:latin typeface="Arial" panose="020B0604020202020204" pitchFamily="34" charset="0"/>
                          <a:cs typeface="Arial" panose="020B0604020202020204" pitchFamily="34" charset="0"/>
                        </a:rPr>
                        <a:t>E1. Materials</a:t>
                      </a:r>
                      <a:r>
                        <a:rPr lang="en-GB" sz="1200" dirty="0">
                          <a:solidFill>
                            <a:srgbClr val="0070C0"/>
                          </a:solidFill>
                          <a:latin typeface="Arial" panose="020B0604020202020204" pitchFamily="34" charset="0"/>
                          <a:cs typeface="Arial" panose="020B0604020202020204" pitchFamily="34" charset="0"/>
                        </a:rPr>
                        <a:t> should</a:t>
                      </a:r>
                      <a:r>
                        <a:rPr lang="en-GB" sz="1200" dirty="0">
                          <a:latin typeface="Arial" panose="020B0604020202020204" pitchFamily="34" charset="0"/>
                          <a:cs typeface="Arial" panose="020B0604020202020204" pitchFamily="34" charset="0"/>
                        </a:rPr>
                        <a:t> be available in the workshop</a:t>
                      </a:r>
                    </a:p>
                    <a:p>
                      <a:r>
                        <a:rPr lang="en-GB" sz="1200" dirty="0">
                          <a:latin typeface="Arial" panose="020B0604020202020204" pitchFamily="34" charset="0"/>
                          <a:cs typeface="Arial" panose="020B0604020202020204" pitchFamily="34" charset="0"/>
                        </a:rPr>
                        <a:t>E2. Product</a:t>
                      </a:r>
                      <a:r>
                        <a:rPr lang="en-GB" sz="1200" dirty="0">
                          <a:solidFill>
                            <a:srgbClr val="FF0000"/>
                          </a:solidFill>
                          <a:latin typeface="Arial" panose="020B0604020202020204" pitchFamily="34" charset="0"/>
                          <a:cs typeface="Arial" panose="020B0604020202020204" pitchFamily="34" charset="0"/>
                        </a:rPr>
                        <a:t> must </a:t>
                      </a:r>
                      <a:r>
                        <a:rPr lang="en-GB" sz="1200" dirty="0">
                          <a:latin typeface="Arial" panose="020B0604020202020204" pitchFamily="34" charset="0"/>
                          <a:cs typeface="Arial" panose="020B0604020202020204" pitchFamily="34" charset="0"/>
                        </a:rPr>
                        <a:t>be made mostly of wood</a:t>
                      </a:r>
                    </a:p>
                    <a:p>
                      <a:r>
                        <a:rPr lang="en-GB" sz="1200" dirty="0">
                          <a:latin typeface="Arial" panose="020B0604020202020204" pitchFamily="34" charset="0"/>
                          <a:cs typeface="Arial" panose="020B0604020202020204" pitchFamily="34" charset="0"/>
                        </a:rPr>
                        <a:t>E3. It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easy to clean.</a:t>
                      </a:r>
                    </a:p>
                    <a:p>
                      <a:r>
                        <a:rPr lang="en-GB" sz="1200" dirty="0">
                          <a:latin typeface="Arial" panose="020B0604020202020204" pitchFamily="34" charset="0"/>
                          <a:cs typeface="Arial" panose="020B0604020202020204" pitchFamily="34" charset="0"/>
                        </a:rPr>
                        <a:t>E4. It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water-resistant</a:t>
                      </a:r>
                    </a:p>
                    <a:p>
                      <a:r>
                        <a:rPr lang="en-GB" sz="1200" dirty="0">
                          <a:latin typeface="Arial" panose="020B0604020202020204" pitchFamily="34" charset="0"/>
                          <a:cs typeface="Arial" panose="020B0604020202020204" pitchFamily="34" charset="0"/>
                        </a:rPr>
                        <a:t>E5. Other materials such as acrylic and nylon</a:t>
                      </a:r>
                      <a:r>
                        <a:rPr lang="en-GB" sz="1200" dirty="0">
                          <a:solidFill>
                            <a:srgbClr val="0070C0"/>
                          </a:solidFill>
                          <a:latin typeface="Arial" panose="020B0604020202020204" pitchFamily="34" charset="0"/>
                          <a:cs typeface="Arial" panose="020B0604020202020204" pitchFamily="34" charset="0"/>
                        </a:rPr>
                        <a:t> should </a:t>
                      </a:r>
                      <a:r>
                        <a:rPr lang="en-GB" sz="1200" dirty="0">
                          <a:latin typeface="Arial" panose="020B0604020202020204" pitchFamily="34" charset="0"/>
                          <a:cs typeface="Arial" panose="020B0604020202020204" pitchFamily="34" charset="0"/>
                        </a:rPr>
                        <a:t>be used in small quantities.</a:t>
                      </a:r>
                    </a:p>
                  </a:txBody>
                  <a:tcPr/>
                </a:tc>
                <a:tc>
                  <a:txBody>
                    <a:bodyPr/>
                    <a:lstStyle/>
                    <a:p>
                      <a:r>
                        <a:rPr lang="en-GB" sz="1200" dirty="0">
                          <a:latin typeface="Arial" panose="020B0604020202020204" pitchFamily="34" charset="0"/>
                          <a:cs typeface="Arial" panose="020B0604020202020204" pitchFamily="34" charset="0"/>
                        </a:rPr>
                        <a:t>E3. The kids like to be messy. Also, to easily remove the sand on the equipment.</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E4. Playground equipment are placed outside. They should be water-resistant to last longer</a:t>
                      </a:r>
                    </a:p>
                    <a:p>
                      <a:r>
                        <a:rPr lang="en-GB" sz="1200" dirty="0">
                          <a:latin typeface="Arial" panose="020B0604020202020204" pitchFamily="34" charset="0"/>
                          <a:cs typeface="Arial" panose="020B0604020202020204" pitchFamily="34" charset="0"/>
                        </a:rPr>
                        <a:t>E5. Though acrylic is thermoforming, it is still better to limit the use of plastic as it requires crude oil, which is a finite resource whose processing requires a lot of energy.</a:t>
                      </a:r>
                    </a:p>
                  </a:txBody>
                  <a:tcPr/>
                </a:tc>
                <a:extLst>
                  <a:ext uri="{0D108BD9-81ED-4DB2-BD59-A6C34878D82A}">
                    <a16:rowId xmlns:a16="http://schemas.microsoft.com/office/drawing/2014/main" val="1420911390"/>
                  </a:ext>
                </a:extLst>
              </a:tr>
              <a:tr h="370840">
                <a:tc>
                  <a:txBody>
                    <a:bodyPr/>
                    <a:lstStyle/>
                    <a:p>
                      <a:r>
                        <a:rPr lang="en-GB" sz="1200" dirty="0">
                          <a:latin typeface="Arial" panose="020B0604020202020204" pitchFamily="34" charset="0"/>
                          <a:cs typeface="Arial" panose="020B0604020202020204" pitchFamily="34" charset="0"/>
                        </a:rPr>
                        <a:t>Sustainability(F) – (Total points: 4)</a:t>
                      </a:r>
                    </a:p>
                  </a:txBody>
                  <a:tcPr/>
                </a:tc>
                <a:tc>
                  <a:txBody>
                    <a:bodyPr/>
                    <a:lstStyle/>
                    <a:p>
                      <a:r>
                        <a:rPr lang="en-GB" sz="1200" dirty="0">
                          <a:latin typeface="Arial" panose="020B0604020202020204" pitchFamily="34" charset="0"/>
                          <a:cs typeface="Arial" panose="020B0604020202020204" pitchFamily="34" charset="0"/>
                        </a:rPr>
                        <a:t>F1. During production, as little waste possible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produced. Materials should be accurately calculated.</a:t>
                      </a:r>
                    </a:p>
                    <a:p>
                      <a:r>
                        <a:rPr lang="en-GB" sz="1200" dirty="0">
                          <a:latin typeface="Arial" panose="020B0604020202020204" pitchFamily="34" charset="0"/>
                          <a:cs typeface="Arial" panose="020B0604020202020204" pitchFamily="34" charset="0"/>
                        </a:rPr>
                        <a:t>F2.Materials used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recyclable</a:t>
                      </a:r>
                    </a:p>
                  </a:txBody>
                  <a:tcPr/>
                </a:tc>
                <a:tc>
                  <a:txBody>
                    <a:bodyPr/>
                    <a:lstStyle/>
                    <a:p>
                      <a:r>
                        <a:rPr lang="en-GB" sz="1200" dirty="0">
                          <a:latin typeface="Arial" panose="020B0604020202020204" pitchFamily="34" charset="0"/>
                          <a:cs typeface="Arial" panose="020B0604020202020204" pitchFamily="34" charset="0"/>
                        </a:rPr>
                        <a:t>F1. Producing less waste is beneficial economically and environmentally</a:t>
                      </a:r>
                    </a:p>
                    <a:p>
                      <a:r>
                        <a:rPr lang="en-GB" sz="1200" dirty="0">
                          <a:latin typeface="Arial" panose="020B0604020202020204" pitchFamily="34" charset="0"/>
                          <a:cs typeface="Arial" panose="020B0604020202020204" pitchFamily="34" charset="0"/>
                        </a:rPr>
                        <a:t>F2. The product needs to have a good Life-cycle assessment(LCA)</a:t>
                      </a:r>
                    </a:p>
                  </a:txBody>
                  <a:tcPr/>
                </a:tc>
                <a:extLst>
                  <a:ext uri="{0D108BD9-81ED-4DB2-BD59-A6C34878D82A}">
                    <a16:rowId xmlns:a16="http://schemas.microsoft.com/office/drawing/2014/main" val="2707606383"/>
                  </a:ext>
                </a:extLst>
              </a:tr>
              <a:tr h="370840">
                <a:tc>
                  <a:txBody>
                    <a:bodyPr/>
                    <a:lstStyle/>
                    <a:p>
                      <a:r>
                        <a:rPr lang="en-GB" sz="1200" dirty="0">
                          <a:latin typeface="Arial" panose="020B0604020202020204" pitchFamily="34" charset="0"/>
                          <a:cs typeface="Arial" panose="020B0604020202020204" pitchFamily="34" charset="0"/>
                        </a:rPr>
                        <a:t>Safety Precautions(G) – (Total points: 6)</a:t>
                      </a:r>
                    </a:p>
                  </a:txBody>
                  <a:tcPr/>
                </a:tc>
                <a:tc>
                  <a:txBody>
                    <a:bodyPr/>
                    <a:lstStyle/>
                    <a:p>
                      <a:r>
                        <a:rPr lang="en-GB" sz="1200" dirty="0">
                          <a:latin typeface="Arial" panose="020B0604020202020204" pitchFamily="34" charset="0"/>
                          <a:cs typeface="Arial" panose="020B0604020202020204" pitchFamily="34" charset="0"/>
                        </a:rPr>
                        <a:t>G1. It</a:t>
                      </a:r>
                      <a:r>
                        <a:rPr lang="en-GB" sz="1200" dirty="0">
                          <a:solidFill>
                            <a:srgbClr val="FF0000"/>
                          </a:solidFill>
                          <a:latin typeface="Arial" panose="020B0604020202020204" pitchFamily="34" charset="0"/>
                          <a:cs typeface="Arial" panose="020B0604020202020204" pitchFamily="34" charset="0"/>
                        </a:rPr>
                        <a:t> must </a:t>
                      </a:r>
                      <a:r>
                        <a:rPr lang="en-GB" sz="1200" dirty="0">
                          <a:latin typeface="Arial" panose="020B0604020202020204" pitchFamily="34" charset="0"/>
                          <a:cs typeface="Arial" panose="020B0604020202020204" pitchFamily="34" charset="0"/>
                        </a:rPr>
                        <a:t>not have sharp edges or any dangerous features</a:t>
                      </a:r>
                    </a:p>
                    <a:p>
                      <a:r>
                        <a:rPr lang="en-GB" sz="1200" dirty="0">
                          <a:latin typeface="Arial" panose="020B0604020202020204" pitchFamily="34" charset="0"/>
                          <a:cs typeface="Arial" panose="020B0604020202020204" pitchFamily="34" charset="0"/>
                        </a:rPr>
                        <a:t>G2. The wood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not be toxic to kids.</a:t>
                      </a:r>
                    </a:p>
                  </a:txBody>
                  <a:tcPr/>
                </a:tc>
                <a:tc>
                  <a:txBody>
                    <a:bodyPr/>
                    <a:lstStyle/>
                    <a:p>
                      <a:pPr marL="0" marR="0" lvl="0" indent="0" algn="l" defTabSz="142555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G2. Some woods contain microscopic-fibre or dust that can potentially harm the kid throughout the course of use.</a:t>
                      </a:r>
                    </a:p>
                  </a:txBody>
                  <a:tcPr/>
                </a:tc>
                <a:extLst>
                  <a:ext uri="{0D108BD9-81ED-4DB2-BD59-A6C34878D82A}">
                    <a16:rowId xmlns:a16="http://schemas.microsoft.com/office/drawing/2014/main" val="784419997"/>
                  </a:ext>
                </a:extLst>
              </a:tr>
            </a:tbl>
          </a:graphicData>
        </a:graphic>
      </p:graphicFrame>
      <p:sp>
        <p:nvSpPr>
          <p:cNvPr id="5" name="Rectangle 4">
            <a:extLst>
              <a:ext uri="{FF2B5EF4-FFF2-40B4-BE49-F238E27FC236}">
                <a16:creationId xmlns:a16="http://schemas.microsoft.com/office/drawing/2014/main" id="{5BA212B9-0362-4FA7-A5D0-12FFE90F5133}"/>
              </a:ext>
            </a:extLst>
          </p:cNvPr>
          <p:cNvSpPr/>
          <p:nvPr/>
        </p:nvSpPr>
        <p:spPr>
          <a:xfrm>
            <a:off x="1360741" y="9097701"/>
            <a:ext cx="13112499" cy="646331"/>
          </a:xfrm>
          <a:prstGeom prst="rect">
            <a:avLst/>
          </a:prstGeom>
        </p:spPr>
        <p:txBody>
          <a:bodyPr wrap="square">
            <a:spAutoFit/>
          </a:bodyPr>
          <a:lstStyle/>
          <a:p>
            <a:r>
              <a:rPr lang="en-GB" sz="1200" b="1" dirty="0">
                <a:latin typeface="Arial" panose="020B0604020202020204" pitchFamily="34" charset="0"/>
                <a:cs typeface="Arial" panose="020B0604020202020204" pitchFamily="34" charset="0"/>
              </a:rPr>
              <a:t>Assessment Criteria</a:t>
            </a:r>
            <a:r>
              <a:rPr lang="en-GB" sz="1200" dirty="0">
                <a:latin typeface="Arial" panose="020B0604020202020204" pitchFamily="34" charset="0"/>
                <a:cs typeface="Arial" panose="020B0604020202020204" pitchFamily="34" charset="0"/>
              </a:rPr>
              <a:t>: As previously considered, one way of assessing the criteria will be through the specification score. This is worth a total of 47 points. However, I will also interview 10 people and ask them to rate the product – from a purely aesthetic appeal –out of 10 and its manoeuvrability out of 10. The mean will then be calculated. Thus, the final rating will be out of 67, with the interview being worth 30% of the marks, and the specification, 70%.</a:t>
            </a:r>
          </a:p>
        </p:txBody>
      </p:sp>
    </p:spTree>
    <p:extLst>
      <p:ext uri="{BB962C8B-B14F-4D97-AF65-F5344CB8AC3E}">
        <p14:creationId xmlns:p14="http://schemas.microsoft.com/office/powerpoint/2010/main" val="3888201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E44FB-BF10-473E-BE4D-5C2BEC9C8B7B}"/>
              </a:ext>
            </a:extLst>
          </p:cNvPr>
          <p:cNvSpPr>
            <a:spLocks noGrp="1"/>
          </p:cNvSpPr>
          <p:nvPr>
            <p:ph type="title"/>
          </p:nvPr>
        </p:nvSpPr>
        <p:spPr/>
        <p:txBody>
          <a:bodyPr/>
          <a:lstStyle/>
          <a:p>
            <a:r>
              <a:rPr lang="en-US" dirty="0"/>
              <a:t>List of ideas </a:t>
            </a:r>
            <a:r>
              <a:rPr lang="en-US" sz="6000" dirty="0"/>
              <a:t>(Brainstorming of ideas)</a:t>
            </a:r>
            <a:endParaRPr lang="en-GB" dirty="0"/>
          </a:p>
        </p:txBody>
      </p:sp>
      <p:pic>
        <p:nvPicPr>
          <p:cNvPr id="5" name="Content Placeholder 4" descr="A close up of text on a whiteboard&#10;&#10;Description automatically generated">
            <a:extLst>
              <a:ext uri="{FF2B5EF4-FFF2-40B4-BE49-F238E27FC236}">
                <a16:creationId xmlns:a16="http://schemas.microsoft.com/office/drawing/2014/main" id="{ED27A118-32FE-42E5-8B0F-CC2805970D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4680" y="2708595"/>
            <a:ext cx="9949989" cy="7033853"/>
          </a:xfrm>
        </p:spPr>
      </p:pic>
    </p:spTree>
    <p:extLst>
      <p:ext uri="{BB962C8B-B14F-4D97-AF65-F5344CB8AC3E}">
        <p14:creationId xmlns:p14="http://schemas.microsoft.com/office/powerpoint/2010/main" val="1912345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C9323-82DC-4CD5-8140-87AE787F2BB2}"/>
              </a:ext>
            </a:extLst>
          </p:cNvPr>
          <p:cNvSpPr>
            <a:spLocks noGrp="1"/>
          </p:cNvSpPr>
          <p:nvPr>
            <p:ph type="title"/>
          </p:nvPr>
        </p:nvSpPr>
        <p:spPr/>
        <p:txBody>
          <a:bodyPr>
            <a:normAutofit/>
          </a:bodyPr>
          <a:lstStyle/>
          <a:p>
            <a:r>
              <a:rPr lang="en-US" sz="6600" dirty="0"/>
              <a:t>Initial ideas (Children’s Chalkboard)</a:t>
            </a:r>
            <a:endParaRPr lang="en-GB" sz="6600" dirty="0"/>
          </a:p>
        </p:txBody>
      </p:sp>
      <p:pic>
        <p:nvPicPr>
          <p:cNvPr id="5" name="Content Placeholder 4" descr="A picture containing text, whiteboard&#10;&#10;Description automatically generated">
            <a:extLst>
              <a:ext uri="{FF2B5EF4-FFF2-40B4-BE49-F238E27FC236}">
                <a16:creationId xmlns:a16="http://schemas.microsoft.com/office/drawing/2014/main" id="{80151AF6-3CED-4069-904E-C61FC5B78F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1423" y="2708595"/>
            <a:ext cx="9756504" cy="7028880"/>
          </a:xfrm>
        </p:spPr>
      </p:pic>
    </p:spTree>
    <p:extLst>
      <p:ext uri="{BB962C8B-B14F-4D97-AF65-F5344CB8AC3E}">
        <p14:creationId xmlns:p14="http://schemas.microsoft.com/office/powerpoint/2010/main" val="2151814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32A3-347F-489C-A03C-601F1A0DB0D5}"/>
              </a:ext>
            </a:extLst>
          </p:cNvPr>
          <p:cNvSpPr>
            <a:spLocks noGrp="1"/>
          </p:cNvSpPr>
          <p:nvPr>
            <p:ph type="title"/>
          </p:nvPr>
        </p:nvSpPr>
        <p:spPr/>
        <p:txBody>
          <a:bodyPr/>
          <a:lstStyle/>
          <a:p>
            <a:r>
              <a:rPr lang="en-US" dirty="0"/>
              <a:t>Initial Ideas (Baby Basketball)</a:t>
            </a:r>
            <a:endParaRPr lang="en-GB" dirty="0"/>
          </a:p>
        </p:txBody>
      </p:sp>
      <p:pic>
        <p:nvPicPr>
          <p:cNvPr id="5" name="Content Placeholder 4" descr="A picture containing text, whiteboard&#10;&#10;Description automatically generated">
            <a:extLst>
              <a:ext uri="{FF2B5EF4-FFF2-40B4-BE49-F238E27FC236}">
                <a16:creationId xmlns:a16="http://schemas.microsoft.com/office/drawing/2014/main" id="{E2BC1878-7DC9-444C-86C4-EE6CE59CC1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6750" y="2708595"/>
            <a:ext cx="9425849" cy="7069387"/>
          </a:xfrm>
        </p:spPr>
      </p:pic>
    </p:spTree>
    <p:extLst>
      <p:ext uri="{BB962C8B-B14F-4D97-AF65-F5344CB8AC3E}">
        <p14:creationId xmlns:p14="http://schemas.microsoft.com/office/powerpoint/2010/main" val="4058672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F43A-CA7D-450E-B45D-3A7A3DA650FE}"/>
              </a:ext>
            </a:extLst>
          </p:cNvPr>
          <p:cNvSpPr>
            <a:spLocks noGrp="1"/>
          </p:cNvSpPr>
          <p:nvPr>
            <p:ph type="title"/>
          </p:nvPr>
        </p:nvSpPr>
        <p:spPr/>
        <p:txBody>
          <a:bodyPr/>
          <a:lstStyle/>
          <a:p>
            <a:r>
              <a:rPr lang="en-US" dirty="0"/>
              <a:t>Initial Ideas (Music Maker)</a:t>
            </a:r>
            <a:endParaRPr lang="en-GB" dirty="0"/>
          </a:p>
        </p:txBody>
      </p:sp>
      <p:pic>
        <p:nvPicPr>
          <p:cNvPr id="5" name="Content Placeholder 4" descr="A close up of text on a white background&#10;&#10;Description automatically generated">
            <a:extLst>
              <a:ext uri="{FF2B5EF4-FFF2-40B4-BE49-F238E27FC236}">
                <a16:creationId xmlns:a16="http://schemas.microsoft.com/office/drawing/2014/main" id="{C09E1AED-F980-48E5-9560-53A0242A89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5228" y="2708595"/>
            <a:ext cx="10128894" cy="7119096"/>
          </a:xfrm>
        </p:spPr>
      </p:pic>
    </p:spTree>
    <p:extLst>
      <p:ext uri="{BB962C8B-B14F-4D97-AF65-F5344CB8AC3E}">
        <p14:creationId xmlns:p14="http://schemas.microsoft.com/office/powerpoint/2010/main" val="741919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3BB70-F1D1-4908-B0B8-F2C9794D5FB5}"/>
              </a:ext>
            </a:extLst>
          </p:cNvPr>
          <p:cNvSpPr>
            <a:spLocks noGrp="1"/>
          </p:cNvSpPr>
          <p:nvPr>
            <p:ph type="title"/>
          </p:nvPr>
        </p:nvSpPr>
        <p:spPr/>
        <p:txBody>
          <a:bodyPr/>
          <a:lstStyle/>
          <a:p>
            <a:r>
              <a:rPr lang="en-GB"/>
              <a:t>Playground</a:t>
            </a:r>
            <a:endParaRPr lang="en-GB" dirty="0"/>
          </a:p>
        </p:txBody>
      </p:sp>
      <p:pic>
        <p:nvPicPr>
          <p:cNvPr id="5" name="Content Placeholder 4" descr="A picture containing indoor, table, chair, sitting&#10;&#10;Description automatically generated">
            <a:extLst>
              <a:ext uri="{FF2B5EF4-FFF2-40B4-BE49-F238E27FC236}">
                <a16:creationId xmlns:a16="http://schemas.microsoft.com/office/drawing/2014/main" id="{CBEE0C1F-62BE-4DBC-ABDA-2BA4F683C2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63230" y="3017821"/>
            <a:ext cx="4992889" cy="6657185"/>
          </a:xfrm>
        </p:spPr>
      </p:pic>
    </p:spTree>
    <p:extLst>
      <p:ext uri="{BB962C8B-B14F-4D97-AF65-F5344CB8AC3E}">
        <p14:creationId xmlns:p14="http://schemas.microsoft.com/office/powerpoint/2010/main" val="3330711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48079-B372-4DD6-AF75-B8070462DB63}"/>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2693CCD4-B143-47C3-9C76-664EF844CAC5}"/>
              </a:ext>
            </a:extLst>
          </p:cNvPr>
          <p:cNvSpPr>
            <a:spLocks noGrp="1"/>
          </p:cNvSpPr>
          <p:nvPr>
            <p:ph idx="1"/>
          </p:nvPr>
        </p:nvSpPr>
        <p:spPr>
          <a:xfrm>
            <a:off x="1360741" y="2877551"/>
            <a:ext cx="12473465" cy="6841108"/>
          </a:xfrm>
        </p:spPr>
        <p:txBody>
          <a:bodyPr numCol="2">
            <a:noAutofit/>
          </a:body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The question I chose is:</a:t>
            </a:r>
          </a:p>
          <a:p>
            <a:pPr marL="0" indent="0">
              <a:spcBef>
                <a:spcPts val="0"/>
              </a:spcBef>
              <a:spcAft>
                <a:spcPts val="0"/>
              </a:spcAft>
              <a:buNone/>
            </a:pPr>
            <a:r>
              <a:rPr lang="en-GB" sz="1200" b="1" i="1" dirty="0">
                <a:latin typeface="Arial" panose="020B0604020202020204" pitchFamily="34" charset="0"/>
                <a:cs typeface="Arial" panose="020B0604020202020204" pitchFamily="34" charset="0"/>
              </a:rPr>
              <a:t>How can products be used to make playtime in the primary school playground more interactive and fun?</a:t>
            </a:r>
          </a:p>
          <a:p>
            <a:pPr marL="0" indent="0">
              <a:spcBef>
                <a:spcPts val="0"/>
              </a:spcBef>
              <a:spcAft>
                <a:spcPts val="0"/>
              </a:spcAft>
              <a:buNone/>
            </a:pPr>
            <a:endParaRPr lang="en-GB" sz="1200" b="1" i="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I chose this question because our school has a primary school playground close to me which I can have easy access to. Therefore, I can have better understanding of what I have to consider when making the products.</a:t>
            </a:r>
          </a:p>
          <a:p>
            <a:pPr marL="0" indent="0">
              <a:spcBef>
                <a:spcPts val="0"/>
              </a:spcBef>
              <a:spcAft>
                <a:spcPts val="0"/>
              </a:spcAft>
              <a:buNone/>
            </a:pPr>
            <a:endParaRPr lang="en-GB" sz="1200" b="1" i="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Needs for the end user:</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users would be the primary school students in the age between three and five. They are not very tall so that the product should be the appropriate size for them. Also, the children are very young, so they may be frustrated when they encounter a product they don’t know how to play with. The product needs to have a very clear use and be intuitive on how they should interact with the product. They would be very weak in strength and would get hurt easily. When making the product, the product should be safe and aware of any potential dangers.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For </a:t>
            </a:r>
            <a:r>
              <a:rPr lang="en-GB" sz="1200" dirty="0">
                <a:solidFill>
                  <a:srgbClr val="00B050"/>
                </a:solidFill>
                <a:latin typeface="Arial" panose="020B0604020202020204" pitchFamily="34" charset="0"/>
                <a:cs typeface="Arial" panose="020B0604020202020204" pitchFamily="34" charset="0"/>
              </a:rPr>
              <a:t>primary research</a:t>
            </a:r>
            <a:r>
              <a:rPr lang="en-GB" sz="1200" dirty="0">
                <a:latin typeface="Arial" panose="020B0604020202020204" pitchFamily="34" charset="0"/>
                <a:cs typeface="Arial" panose="020B0604020202020204" pitchFamily="34" charset="0"/>
              </a:rPr>
              <a:t>, I will investigate the primary school playgrounds and see what kind of playground equipment already exists and how it adapted to make the children’s playgrounds more interactive, fun and safe. Before I establish the problem, I will ask a few questions to the caretakers</a:t>
            </a:r>
            <a:r>
              <a:rPr lang="ko-KR" altLang="en-US" sz="1200" dirty="0">
                <a:latin typeface="Arial" panose="020B0604020202020204" pitchFamily="34" charset="0"/>
                <a:cs typeface="Arial" panose="020B0604020202020204" pitchFamily="34" charset="0"/>
              </a:rPr>
              <a:t> </a:t>
            </a:r>
            <a:r>
              <a:rPr lang="en-GB" altLang="ko-KR" sz="1200" dirty="0">
                <a:latin typeface="Arial" panose="020B0604020202020204" pitchFamily="34" charset="0"/>
                <a:cs typeface="Arial" panose="020B0604020202020204" pitchFamily="34" charset="0"/>
              </a:rPr>
              <a:t>to</a:t>
            </a:r>
            <a:r>
              <a:rPr lang="ko-KR" altLang="en-US" sz="1200" dirty="0">
                <a:latin typeface="Arial" panose="020B0604020202020204" pitchFamily="34" charset="0"/>
                <a:cs typeface="Arial" panose="020B0604020202020204" pitchFamily="34" charset="0"/>
              </a:rPr>
              <a:t> </a:t>
            </a:r>
            <a:r>
              <a:rPr lang="en-GB" altLang="ko-KR" sz="1200" dirty="0">
                <a:latin typeface="Arial" panose="020B0604020202020204" pitchFamily="34" charset="0"/>
                <a:cs typeface="Arial" panose="020B0604020202020204" pitchFamily="34" charset="0"/>
              </a:rPr>
              <a:t>obtain information about the kids and the playground.</a:t>
            </a:r>
          </a:p>
          <a:p>
            <a:pPr marL="0" indent="0">
              <a:spcBef>
                <a:spcPts val="0"/>
              </a:spcBef>
              <a:spcAft>
                <a:spcPts val="0"/>
              </a:spcAft>
              <a:buNone/>
            </a:pPr>
            <a:endParaRPr lang="en-GB" altLang="ko-KR"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solidFill>
                  <a:srgbClr val="00B050"/>
                </a:solidFill>
                <a:latin typeface="Arial" panose="020B0604020202020204" pitchFamily="34" charset="0"/>
                <a:cs typeface="Arial" panose="020B0604020202020204" pitchFamily="34" charset="0"/>
              </a:rPr>
              <a:t>Does girl and boy play together?</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solidFill>
                  <a:srgbClr val="00B050"/>
                </a:solidFill>
                <a:latin typeface="Arial" panose="020B0604020202020204" pitchFamily="34" charset="0"/>
                <a:cs typeface="Arial" panose="020B0604020202020204" pitchFamily="34" charset="0"/>
              </a:rPr>
              <a:t>How</a:t>
            </a:r>
            <a:r>
              <a:rPr lang="ko-KR" altLang="en-US" sz="1200" dirty="0">
                <a:solidFill>
                  <a:srgbClr val="00B050"/>
                </a:solidFill>
                <a:latin typeface="Arial" panose="020B0604020202020204" pitchFamily="34" charset="0"/>
                <a:cs typeface="Arial" panose="020B0604020202020204" pitchFamily="34" charset="0"/>
              </a:rPr>
              <a:t> </a:t>
            </a:r>
            <a:r>
              <a:rPr lang="en-GB" altLang="ko-KR" sz="1200" dirty="0">
                <a:solidFill>
                  <a:srgbClr val="00B050"/>
                </a:solidFill>
                <a:latin typeface="Arial" panose="020B0604020202020204" pitchFamily="34" charset="0"/>
                <a:cs typeface="Arial" panose="020B0604020202020204" pitchFamily="34" charset="0"/>
              </a:rPr>
              <a:t>and</a:t>
            </a:r>
            <a:r>
              <a:rPr lang="ko-KR" altLang="en-US" sz="1200" dirty="0">
                <a:solidFill>
                  <a:srgbClr val="00B050"/>
                </a:solidFill>
                <a:latin typeface="Arial" panose="020B0604020202020204" pitchFamily="34" charset="0"/>
                <a:cs typeface="Arial" panose="020B0604020202020204" pitchFamily="34" charset="0"/>
              </a:rPr>
              <a:t> </a:t>
            </a:r>
            <a:r>
              <a:rPr lang="en-GB" altLang="ko-KR" sz="1200" dirty="0">
                <a:solidFill>
                  <a:srgbClr val="00B050"/>
                </a:solidFill>
                <a:latin typeface="Arial" panose="020B0604020202020204" pitchFamily="34" charset="0"/>
                <a:cs typeface="Arial" panose="020B0604020202020204" pitchFamily="34" charset="0"/>
              </a:rPr>
              <a:t>when</a:t>
            </a:r>
            <a:r>
              <a:rPr lang="ko-KR" altLang="en-US" sz="1200" dirty="0">
                <a:solidFill>
                  <a:srgbClr val="00B050"/>
                </a:solidFill>
                <a:latin typeface="Arial" panose="020B0604020202020204" pitchFamily="34" charset="0"/>
                <a:cs typeface="Arial" panose="020B0604020202020204" pitchFamily="34" charset="0"/>
              </a:rPr>
              <a:t> </a:t>
            </a:r>
            <a:r>
              <a:rPr lang="en-GB" altLang="ko-KR" sz="1200" dirty="0">
                <a:solidFill>
                  <a:srgbClr val="00B050"/>
                </a:solidFill>
                <a:latin typeface="Arial" panose="020B0604020202020204" pitchFamily="34" charset="0"/>
                <a:cs typeface="Arial" panose="020B0604020202020204" pitchFamily="34" charset="0"/>
              </a:rPr>
              <a:t>do</a:t>
            </a:r>
            <a:r>
              <a:rPr lang="ko-KR" altLang="en-US" sz="1200" dirty="0">
                <a:solidFill>
                  <a:srgbClr val="00B050"/>
                </a:solidFill>
                <a:latin typeface="Arial" panose="020B0604020202020204" pitchFamily="34" charset="0"/>
                <a:cs typeface="Arial" panose="020B0604020202020204" pitchFamily="34" charset="0"/>
              </a:rPr>
              <a:t> </a:t>
            </a:r>
            <a:r>
              <a:rPr lang="en-GB" altLang="ko-KR" sz="1200" dirty="0">
                <a:solidFill>
                  <a:srgbClr val="00B050"/>
                </a:solidFill>
                <a:latin typeface="Arial" panose="020B0604020202020204" pitchFamily="34" charset="0"/>
                <a:cs typeface="Arial" panose="020B0604020202020204" pitchFamily="34" charset="0"/>
              </a:rPr>
              <a:t>they</a:t>
            </a:r>
            <a:r>
              <a:rPr lang="ko-KR" altLang="en-US" sz="1200" dirty="0">
                <a:solidFill>
                  <a:srgbClr val="00B050"/>
                </a:solidFill>
                <a:latin typeface="Arial" panose="020B0604020202020204" pitchFamily="34" charset="0"/>
                <a:cs typeface="Arial" panose="020B0604020202020204" pitchFamily="34" charset="0"/>
              </a:rPr>
              <a:t> </a:t>
            </a:r>
            <a:r>
              <a:rPr lang="en-GB" altLang="ko-KR" sz="1200" dirty="0">
                <a:solidFill>
                  <a:srgbClr val="00B050"/>
                </a:solidFill>
                <a:latin typeface="Arial" panose="020B0604020202020204" pitchFamily="34" charset="0"/>
                <a:cs typeface="Arial" panose="020B0604020202020204" pitchFamily="34" charset="0"/>
              </a:rPr>
              <a:t>get hurt?</a:t>
            </a:r>
          </a:p>
          <a:p>
            <a:pPr marL="0" indent="0">
              <a:spcBef>
                <a:spcPts val="0"/>
              </a:spcBef>
              <a:spcAft>
                <a:spcPts val="0"/>
              </a:spcAft>
              <a:buNone/>
            </a:pPr>
            <a:endParaRPr lang="en-GB" altLang="ko-KR"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r>
              <a:rPr lang="en-GB" altLang="ko-KR" sz="1200" dirty="0">
                <a:solidFill>
                  <a:srgbClr val="00B050"/>
                </a:solidFill>
                <a:latin typeface="Arial" panose="020B0604020202020204" pitchFamily="34" charset="0"/>
                <a:cs typeface="Arial" panose="020B0604020202020204" pitchFamily="34" charset="0"/>
              </a:rPr>
              <a:t>What playground toys aren’t used very much?</a:t>
            </a:r>
          </a:p>
          <a:p>
            <a:pPr marL="0" indent="0">
              <a:spcBef>
                <a:spcPts val="0"/>
              </a:spcBef>
              <a:spcAft>
                <a:spcPts val="0"/>
              </a:spcAft>
              <a:buNone/>
            </a:pPr>
            <a:endParaRPr lang="en-GB" altLang="ko-KR"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What makes the perfect primary school playground? (Secondary Research)</a:t>
            </a:r>
          </a:p>
          <a:p>
            <a:pPr marL="0" indent="0">
              <a:spcBef>
                <a:spcPts val="0"/>
              </a:spcBef>
              <a:spcAft>
                <a:spcPts val="0"/>
              </a:spcAft>
              <a:buNone/>
            </a:pPr>
            <a:r>
              <a:rPr lang="en-GB" sz="1200" dirty="0">
                <a:latin typeface="Arial" panose="020B0604020202020204" pitchFamily="34" charset="0"/>
                <a:cs typeface="Arial" panose="020B0604020202020204" pitchFamily="34" charset="0"/>
                <a:hlinkClick r:id="rId2"/>
              </a:rPr>
              <a:t>https://www.kompan.co</a:t>
            </a:r>
            <a:r>
              <a:rPr lang="en-GB" sz="1200" dirty="0">
                <a:latin typeface="Arial" panose="020B0604020202020204" pitchFamily="34" charset="0"/>
                <a:cs typeface="Arial" panose="020B0604020202020204" pitchFamily="34" charset="0"/>
                <a:hlinkClick r:id="rId3"/>
              </a:rPr>
              <a:t>.uk/what-makes-the-perfect-primary-school-playground</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Natural play options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Different styles of play</a:t>
            </a:r>
          </a:p>
          <a:p>
            <a:pPr marL="0" indent="0">
              <a:spcBef>
                <a:spcPts val="0"/>
              </a:spcBef>
              <a:spcAft>
                <a:spcPts val="0"/>
              </a:spcAft>
              <a:buNone/>
            </a:pPr>
            <a:r>
              <a:rPr lang="en-GB" sz="1200" dirty="0">
                <a:latin typeface="Arial" panose="020B0604020202020204" pitchFamily="34" charset="0"/>
                <a:cs typeface="Arial" panose="020B0604020202020204" pitchFamily="34" charset="0"/>
              </a:rPr>
              <a:t>Meeting spaces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Purpose-built equipment and flooring</a:t>
            </a: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Common types of playground equipment:</a:t>
            </a:r>
          </a:p>
          <a:p>
            <a:pPr>
              <a:spcBef>
                <a:spcPts val="0"/>
              </a:spcBef>
              <a:spcAft>
                <a:spcPts val="0"/>
              </a:spcAft>
              <a:buFont typeface="Wingdings" panose="05000000000000000000" pitchFamily="2" charset="2"/>
              <a:buChar char="§"/>
            </a:pPr>
            <a:endParaRPr lang="en-GB" sz="1200" b="1" dirty="0">
              <a:latin typeface="Arial" panose="020B0604020202020204" pitchFamily="34" charset="0"/>
              <a:cs typeface="Arial" panose="020B0604020202020204" pitchFamily="34" charset="0"/>
            </a:endParaRPr>
          </a:p>
          <a:p>
            <a:pPr>
              <a:spcBef>
                <a:spcPts val="0"/>
              </a:spcBef>
              <a:spcAft>
                <a:spcPts val="0"/>
              </a:spcAft>
              <a:buFont typeface="Wingdings" panose="05000000000000000000" pitchFamily="2" charset="2"/>
              <a:buChar char="§"/>
            </a:pPr>
            <a:r>
              <a:rPr lang="en-GB" sz="1200" dirty="0">
                <a:latin typeface="Arial" panose="020B0604020202020204" pitchFamily="34" charset="0"/>
                <a:cs typeface="Arial" panose="020B0604020202020204" pitchFamily="34" charset="0"/>
              </a:rPr>
              <a:t>Slides</a:t>
            </a:r>
          </a:p>
          <a:p>
            <a:pPr>
              <a:spcBef>
                <a:spcPts val="0"/>
              </a:spcBef>
              <a:spcAft>
                <a:spcPts val="0"/>
              </a:spcAft>
              <a:buFont typeface="Wingdings" panose="05000000000000000000" pitchFamily="2" charset="2"/>
              <a:buChar char="§"/>
            </a:pPr>
            <a:endParaRPr lang="en-GB" sz="1200" dirty="0">
              <a:latin typeface="Arial" panose="020B0604020202020204" pitchFamily="34" charset="0"/>
              <a:cs typeface="Arial" panose="020B0604020202020204" pitchFamily="34" charset="0"/>
            </a:endParaRPr>
          </a:p>
          <a:p>
            <a:pPr>
              <a:spcBef>
                <a:spcPts val="0"/>
              </a:spcBef>
              <a:spcAft>
                <a:spcPts val="0"/>
              </a:spcAft>
              <a:buFont typeface="Wingdings" panose="05000000000000000000" pitchFamily="2" charset="2"/>
              <a:buChar char="§"/>
            </a:pPr>
            <a:r>
              <a:rPr lang="en-GB" sz="1200" dirty="0">
                <a:latin typeface="Arial" panose="020B0604020202020204" pitchFamily="34" charset="0"/>
                <a:cs typeface="Arial" panose="020B0604020202020204" pitchFamily="34" charset="0"/>
              </a:rPr>
              <a:t>Plastic tunnels</a:t>
            </a:r>
          </a:p>
          <a:p>
            <a:pPr>
              <a:spcBef>
                <a:spcPts val="0"/>
              </a:spcBef>
              <a:spcAft>
                <a:spcPts val="0"/>
              </a:spcAft>
              <a:buFont typeface="Wingdings" panose="05000000000000000000" pitchFamily="2" charset="2"/>
              <a:buChar char="§"/>
            </a:pPr>
            <a:endParaRPr lang="en-GB" sz="1200" dirty="0">
              <a:latin typeface="Arial" panose="020B0604020202020204" pitchFamily="34" charset="0"/>
              <a:cs typeface="Arial" panose="020B0604020202020204" pitchFamily="34" charset="0"/>
            </a:endParaRPr>
          </a:p>
          <a:p>
            <a:pPr>
              <a:spcBef>
                <a:spcPts val="0"/>
              </a:spcBef>
              <a:spcAft>
                <a:spcPts val="0"/>
              </a:spcAft>
              <a:buFont typeface="Wingdings" panose="05000000000000000000" pitchFamily="2" charset="2"/>
              <a:buChar char="§"/>
            </a:pPr>
            <a:r>
              <a:rPr lang="en-GB" sz="1200" dirty="0">
                <a:latin typeface="Arial" panose="020B0604020202020204" pitchFamily="34" charset="0"/>
                <a:cs typeface="Arial" panose="020B0604020202020204" pitchFamily="34" charset="0"/>
              </a:rPr>
              <a:t>Swings</a:t>
            </a:r>
          </a:p>
          <a:p>
            <a:pPr>
              <a:spcBef>
                <a:spcPts val="0"/>
              </a:spcBef>
              <a:spcAft>
                <a:spcPts val="0"/>
              </a:spcAft>
              <a:buFont typeface="Wingdings" panose="05000000000000000000" pitchFamily="2" charset="2"/>
              <a:buChar char="§"/>
            </a:pPr>
            <a:endParaRPr lang="en-GB" sz="1200" dirty="0">
              <a:latin typeface="Arial" panose="020B0604020202020204" pitchFamily="34" charset="0"/>
              <a:cs typeface="Arial" panose="020B0604020202020204" pitchFamily="34" charset="0"/>
            </a:endParaRPr>
          </a:p>
          <a:p>
            <a:pPr>
              <a:spcBef>
                <a:spcPts val="0"/>
              </a:spcBef>
              <a:spcAft>
                <a:spcPts val="0"/>
              </a:spcAft>
              <a:buFont typeface="Wingdings" panose="05000000000000000000" pitchFamily="2" charset="2"/>
              <a:buChar char="§"/>
            </a:pPr>
            <a:r>
              <a:rPr lang="en-GB" sz="1200" dirty="0">
                <a:latin typeface="Arial" panose="020B0604020202020204" pitchFamily="34" charset="0"/>
                <a:cs typeface="Arial" panose="020B0604020202020204" pitchFamily="34" charset="0"/>
              </a:rPr>
              <a:t>Merry-go-round</a:t>
            </a:r>
          </a:p>
          <a:p>
            <a:pPr>
              <a:spcBef>
                <a:spcPts val="0"/>
              </a:spcBef>
              <a:spcAft>
                <a:spcPts val="0"/>
              </a:spcAft>
              <a:buFont typeface="Wingdings" panose="05000000000000000000" pitchFamily="2" charset="2"/>
              <a:buChar char="§"/>
            </a:pPr>
            <a:endParaRPr lang="en-GB" sz="1200" dirty="0">
              <a:latin typeface="Arial" panose="020B0604020202020204" pitchFamily="34" charset="0"/>
              <a:cs typeface="Arial" panose="020B0604020202020204" pitchFamily="34" charset="0"/>
            </a:endParaRPr>
          </a:p>
          <a:p>
            <a:pPr>
              <a:spcBef>
                <a:spcPts val="0"/>
              </a:spcBef>
              <a:spcAft>
                <a:spcPts val="0"/>
              </a:spcAft>
              <a:buFont typeface="Wingdings" panose="05000000000000000000" pitchFamily="2" charset="2"/>
              <a:buChar char="§"/>
            </a:pPr>
            <a:r>
              <a:rPr lang="en-GB" sz="1200" dirty="0">
                <a:latin typeface="Arial" panose="020B0604020202020204" pitchFamily="34" charset="0"/>
                <a:cs typeface="Arial" panose="020B0604020202020204" pitchFamily="34" charset="0"/>
              </a:rPr>
              <a:t>Trampoline</a:t>
            </a:r>
          </a:p>
          <a:p>
            <a:pPr>
              <a:spcBef>
                <a:spcPts val="0"/>
              </a:spcBef>
              <a:spcAft>
                <a:spcPts val="0"/>
              </a:spcAft>
              <a:buFont typeface="Wingdings" panose="05000000000000000000" pitchFamily="2" charset="2"/>
              <a:buChar char="§"/>
            </a:pPr>
            <a:endParaRPr lang="en-GB" sz="1200" dirty="0">
              <a:latin typeface="Arial" panose="020B0604020202020204" pitchFamily="34" charset="0"/>
              <a:cs typeface="Arial" panose="020B0604020202020204" pitchFamily="34" charset="0"/>
            </a:endParaRPr>
          </a:p>
          <a:p>
            <a:pPr>
              <a:spcBef>
                <a:spcPts val="0"/>
              </a:spcBef>
              <a:spcAft>
                <a:spcPts val="0"/>
              </a:spcAft>
              <a:buFont typeface="Wingdings" panose="05000000000000000000" pitchFamily="2" charset="2"/>
              <a:buChar char="§"/>
            </a:pPr>
            <a:r>
              <a:rPr lang="en-GB" sz="1200" dirty="0">
                <a:latin typeface="Arial" panose="020B0604020202020204" pitchFamily="34" charset="0"/>
                <a:cs typeface="Arial" panose="020B0604020202020204" pitchFamily="34" charset="0"/>
              </a:rPr>
              <a:t>Tricycles/Scooters</a:t>
            </a:r>
          </a:p>
          <a:p>
            <a:pPr>
              <a:spcBef>
                <a:spcPts val="0"/>
              </a:spcBef>
              <a:spcAft>
                <a:spcPts val="0"/>
              </a:spcAft>
              <a:buFont typeface="Wingdings" panose="05000000000000000000" pitchFamily="2" charset="2"/>
              <a:buChar char="§"/>
            </a:pPr>
            <a:endParaRPr lang="en-GB" sz="1200" dirty="0">
              <a:latin typeface="Arial" panose="020B0604020202020204" pitchFamily="34" charset="0"/>
              <a:cs typeface="Arial" panose="020B0604020202020204" pitchFamily="34" charset="0"/>
            </a:endParaRPr>
          </a:p>
          <a:p>
            <a:pPr>
              <a:spcBef>
                <a:spcPts val="0"/>
              </a:spcBef>
              <a:spcAft>
                <a:spcPts val="0"/>
              </a:spcAft>
              <a:buFont typeface="Wingdings" panose="05000000000000000000" pitchFamily="2" charset="2"/>
              <a:buChar char="§"/>
            </a:pPr>
            <a:r>
              <a:rPr lang="en-GB" sz="1200" dirty="0">
                <a:latin typeface="Arial" panose="020B0604020202020204" pitchFamily="34" charset="0"/>
                <a:cs typeface="Arial" panose="020B0604020202020204" pitchFamily="34" charset="0"/>
              </a:rPr>
              <a:t>Spring rider</a:t>
            </a:r>
          </a:p>
          <a:p>
            <a:pPr>
              <a:spcBef>
                <a:spcPts val="0"/>
              </a:spcBef>
              <a:spcAft>
                <a:spcPts val="0"/>
              </a:spcAft>
              <a:buFont typeface="Wingdings" panose="05000000000000000000" pitchFamily="2" charset="2"/>
              <a:buChar char="§"/>
            </a:pPr>
            <a:endParaRPr lang="en-GB" sz="1200" dirty="0">
              <a:latin typeface="Arial" panose="020B0604020202020204" pitchFamily="34" charset="0"/>
              <a:cs typeface="Arial" panose="020B0604020202020204" pitchFamily="34" charset="0"/>
            </a:endParaRPr>
          </a:p>
          <a:p>
            <a:pPr>
              <a:spcBef>
                <a:spcPts val="0"/>
              </a:spcBef>
              <a:spcAft>
                <a:spcPts val="0"/>
              </a:spcAft>
              <a:buFont typeface="Wingdings" panose="05000000000000000000" pitchFamily="2" charset="2"/>
              <a:buChar char="§"/>
            </a:pPr>
            <a:r>
              <a:rPr lang="en-GB" sz="1200" dirty="0">
                <a:latin typeface="Arial" panose="020B0604020202020204" pitchFamily="34" charset="0"/>
                <a:cs typeface="Arial" panose="020B0604020202020204" pitchFamily="34" charset="0"/>
              </a:rPr>
              <a:t>Seesaw</a:t>
            </a:r>
          </a:p>
          <a:p>
            <a:pPr>
              <a:spcBef>
                <a:spcPts val="0"/>
              </a:spcBef>
              <a:spcAft>
                <a:spcPts val="0"/>
              </a:spcAft>
              <a:buFont typeface="Wingdings" panose="05000000000000000000" pitchFamily="2" charset="2"/>
              <a:buChar char="§"/>
            </a:pPr>
            <a:endParaRPr lang="en-GB" sz="1200" dirty="0">
              <a:latin typeface="Arial" panose="020B0604020202020204" pitchFamily="34" charset="0"/>
              <a:cs typeface="Arial" panose="020B0604020202020204" pitchFamily="34" charset="0"/>
            </a:endParaRPr>
          </a:p>
          <a:p>
            <a:pPr>
              <a:spcBef>
                <a:spcPts val="0"/>
              </a:spcBef>
              <a:spcAft>
                <a:spcPts val="0"/>
              </a:spcAft>
              <a:buFont typeface="Wingdings" panose="05000000000000000000" pitchFamily="2" charset="2"/>
              <a:buChar char="§"/>
            </a:pPr>
            <a:r>
              <a:rPr lang="en-GB" sz="1200" dirty="0">
                <a:latin typeface="Arial" panose="020B0604020202020204" pitchFamily="34" charset="0"/>
                <a:cs typeface="Arial" panose="020B0604020202020204" pitchFamily="34" charset="0"/>
              </a:rPr>
              <a:t>Sand box</a:t>
            </a:r>
          </a:p>
          <a:p>
            <a:pPr>
              <a:spcBef>
                <a:spcPts val="0"/>
              </a:spcBef>
              <a:spcAft>
                <a:spcPts val="0"/>
              </a:spcAft>
              <a:buFont typeface="Wingdings" panose="05000000000000000000" pitchFamily="2" charset="2"/>
              <a:buChar char="§"/>
            </a:pPr>
            <a:endParaRPr lang="en-GB" sz="1200" dirty="0">
              <a:latin typeface="Arial" panose="020B0604020202020204" pitchFamily="34" charset="0"/>
              <a:cs typeface="Arial" panose="020B0604020202020204" pitchFamily="34" charset="0"/>
            </a:endParaRPr>
          </a:p>
          <a:p>
            <a:pPr>
              <a:spcBef>
                <a:spcPts val="0"/>
              </a:spcBef>
              <a:spcAft>
                <a:spcPts val="0"/>
              </a:spcAft>
              <a:buFont typeface="Wingdings" panose="05000000000000000000" pitchFamily="2" charset="2"/>
              <a:buChar char="§"/>
            </a:pPr>
            <a:r>
              <a:rPr lang="en-GB" sz="1200" dirty="0">
                <a:latin typeface="Arial" panose="020B0604020202020204" pitchFamily="34" charset="0"/>
                <a:cs typeface="Arial" panose="020B0604020202020204" pitchFamily="34" charset="0"/>
              </a:rPr>
              <a:t>Climbers</a:t>
            </a:r>
          </a:p>
          <a:p>
            <a:pPr>
              <a:spcBef>
                <a:spcPts val="0"/>
              </a:spcBef>
              <a:spcAft>
                <a:spcPts val="0"/>
              </a:spcAft>
              <a:buFont typeface="Wingdings" panose="05000000000000000000" pitchFamily="2" charset="2"/>
              <a:buChar char="§"/>
            </a:pPr>
            <a:endParaRPr lang="en-GB" sz="1200" dirty="0">
              <a:latin typeface="Arial" panose="020B0604020202020204" pitchFamily="34" charset="0"/>
              <a:cs typeface="Arial" panose="020B0604020202020204" pitchFamily="34" charset="0"/>
            </a:endParaRPr>
          </a:p>
          <a:p>
            <a:pPr>
              <a:spcBef>
                <a:spcPts val="0"/>
              </a:spcBef>
              <a:spcAft>
                <a:spcPts val="0"/>
              </a:spcAft>
              <a:buFont typeface="Wingdings" panose="05000000000000000000" pitchFamily="2" charset="2"/>
              <a:buChar char="§"/>
            </a:pPr>
            <a:r>
              <a:rPr lang="en-GB" sz="1200" dirty="0">
                <a:latin typeface="Arial" panose="020B0604020202020204" pitchFamily="34" charset="0"/>
                <a:cs typeface="Arial" panose="020B0604020202020204" pitchFamily="34" charset="0"/>
              </a:rPr>
              <a:t>Playing house</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Common features of playground equipment:</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They have round-edged equipment and mostly made with soft material such as wood and plastic. The bikes are three-wheeled and the scooters have four wheels to prevent the kids from losing balance and falling. The slides and climbers have smooth finishes because it is easy for kids to get hurt if it does not. The playground equipment do not have sharp or parts where it sticks out. The height of the playground is generally very low to suit the kids when they are playing.</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p:txBody>
      </p:sp>
      <p:pic>
        <p:nvPicPr>
          <p:cNvPr id="7" name="Picture 6" descr="A picture containing indoor, table, chair, sitting&#10;&#10;Description automatically generated">
            <a:extLst>
              <a:ext uri="{FF2B5EF4-FFF2-40B4-BE49-F238E27FC236}">
                <a16:creationId xmlns:a16="http://schemas.microsoft.com/office/drawing/2014/main" id="{9AD53BFD-A761-4B3E-AA9F-00281B1B81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9162" y="3429554"/>
            <a:ext cx="1351806" cy="1802407"/>
          </a:xfrm>
          <a:prstGeom prst="rect">
            <a:avLst/>
          </a:prstGeom>
        </p:spPr>
      </p:pic>
      <p:pic>
        <p:nvPicPr>
          <p:cNvPr id="9" name="Picture 8" descr="A picture containing grass, laying, lying, kite&#10;&#10;Description automatically generated">
            <a:extLst>
              <a:ext uri="{FF2B5EF4-FFF2-40B4-BE49-F238E27FC236}">
                <a16:creationId xmlns:a16="http://schemas.microsoft.com/office/drawing/2014/main" id="{C043651E-48C9-4501-92B9-E60DE17233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0564878" y="3654855"/>
            <a:ext cx="1802408" cy="1351807"/>
          </a:xfrm>
          <a:prstGeom prst="rect">
            <a:avLst/>
          </a:prstGeom>
        </p:spPr>
      </p:pic>
      <p:pic>
        <p:nvPicPr>
          <p:cNvPr id="11" name="Picture 10" descr="A picture containing toy, small, sitting, bicycle&#10;&#10;Description automatically generated">
            <a:extLst>
              <a:ext uri="{FF2B5EF4-FFF2-40B4-BE49-F238E27FC236}">
                <a16:creationId xmlns:a16="http://schemas.microsoft.com/office/drawing/2014/main" id="{FA5EAFD2-B388-4752-940D-C8B60A99E2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09162" y="5304169"/>
            <a:ext cx="2085793" cy="1564345"/>
          </a:xfrm>
          <a:prstGeom prst="rect">
            <a:avLst/>
          </a:prstGeom>
        </p:spPr>
      </p:pic>
      <p:pic>
        <p:nvPicPr>
          <p:cNvPr id="13" name="Picture 12" descr="A picture containing indoor, sitting, building, table&#10;&#10;Description automatically generated">
            <a:extLst>
              <a:ext uri="{FF2B5EF4-FFF2-40B4-BE49-F238E27FC236}">
                <a16:creationId xmlns:a16="http://schemas.microsoft.com/office/drawing/2014/main" id="{AFB8847C-757F-4844-86FC-626A1A4CB1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12085250" y="3662764"/>
            <a:ext cx="1802409" cy="1351806"/>
          </a:xfrm>
          <a:prstGeom prst="rect">
            <a:avLst/>
          </a:prstGeom>
        </p:spPr>
      </p:pic>
      <p:pic>
        <p:nvPicPr>
          <p:cNvPr id="15" name="Picture 14" descr="A large red chair in a room&#10;&#10;Description automatically generated">
            <a:extLst>
              <a:ext uri="{FF2B5EF4-FFF2-40B4-BE49-F238E27FC236}">
                <a16:creationId xmlns:a16="http://schemas.microsoft.com/office/drawing/2014/main" id="{BCEF224A-0129-4387-8764-4F6D3E1F99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92926" y="5316440"/>
            <a:ext cx="2069432" cy="1552074"/>
          </a:xfrm>
          <a:prstGeom prst="rect">
            <a:avLst/>
          </a:prstGeom>
        </p:spPr>
      </p:pic>
    </p:spTree>
    <p:extLst>
      <p:ext uri="{BB962C8B-B14F-4D97-AF65-F5344CB8AC3E}">
        <p14:creationId xmlns:p14="http://schemas.microsoft.com/office/powerpoint/2010/main" val="3611470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B1D3E-DF94-4A02-B048-6E401E1F8AED}"/>
              </a:ext>
            </a:extLst>
          </p:cNvPr>
          <p:cNvSpPr>
            <a:spLocks noGrp="1"/>
          </p:cNvSpPr>
          <p:nvPr>
            <p:ph type="title"/>
          </p:nvPr>
        </p:nvSpPr>
        <p:spPr/>
        <p:txBody>
          <a:bodyPr/>
          <a:lstStyle/>
          <a:p>
            <a:r>
              <a:rPr lang="en-GB" dirty="0"/>
              <a:t>Users</a:t>
            </a:r>
          </a:p>
        </p:txBody>
      </p:sp>
      <p:sp>
        <p:nvSpPr>
          <p:cNvPr id="3" name="Content Placeholder 2">
            <a:extLst>
              <a:ext uri="{FF2B5EF4-FFF2-40B4-BE49-F238E27FC236}">
                <a16:creationId xmlns:a16="http://schemas.microsoft.com/office/drawing/2014/main" id="{CEB20C27-A393-4FCB-BDBA-B3062DE3A1BF}"/>
              </a:ext>
            </a:extLst>
          </p:cNvPr>
          <p:cNvSpPr>
            <a:spLocks noGrp="1"/>
          </p:cNvSpPr>
          <p:nvPr>
            <p:ph idx="1"/>
          </p:nvPr>
        </p:nvSpPr>
        <p:spPr>
          <a:xfrm>
            <a:off x="1360741" y="2877551"/>
            <a:ext cx="12771288" cy="6272530"/>
          </a:xfrm>
        </p:spPr>
        <p:txBody>
          <a:bodyPr numCol="2">
            <a:noAutofit/>
          </a:body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The users of the product would be children between the age three and five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Location:</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children are located in Abu Dhabi, UAE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General Interests:</a:t>
            </a:r>
          </a:p>
          <a:p>
            <a:pPr>
              <a:spcBef>
                <a:spcPts val="0"/>
              </a:spcBef>
              <a:spcAft>
                <a:spcPts val="0"/>
              </a:spcAft>
              <a:buFont typeface="Wingdings" panose="05000000000000000000" pitchFamily="2" charset="2"/>
              <a:buChar char="§"/>
            </a:pPr>
            <a:r>
              <a:rPr lang="en-US" sz="1200" dirty="0">
                <a:latin typeface="Arial" panose="020B0604020202020204" pitchFamily="34" charset="0"/>
                <a:cs typeface="Arial" panose="020B0604020202020204" pitchFamily="34" charset="0"/>
              </a:rPr>
              <a:t>They would like to have some form of swing to use.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General Behaviour </a:t>
            </a:r>
            <a:r>
              <a:rPr lang="en-GB" sz="1200" dirty="0">
                <a:latin typeface="Arial" panose="020B0604020202020204" pitchFamily="34" charset="0"/>
                <a:cs typeface="Arial" panose="020B0604020202020204" pitchFamily="34" charset="0"/>
              </a:rPr>
              <a:t>(The information was acquired by asking their teachers)</a:t>
            </a:r>
            <a:r>
              <a:rPr lang="en-GB" sz="1200" b="1" dirty="0">
                <a:latin typeface="Arial" panose="020B0604020202020204" pitchFamily="34" charset="0"/>
                <a:cs typeface="Arial" panose="020B0604020202020204" pitchFamily="34" charset="0"/>
              </a:rPr>
              <a:t>:</a:t>
            </a:r>
          </a:p>
          <a:p>
            <a:pPr>
              <a:spcBef>
                <a:spcPts val="0"/>
              </a:spcBef>
              <a:spcAft>
                <a:spcPts val="0"/>
              </a:spcAft>
              <a:buFont typeface="Wingdings" panose="05000000000000000000" pitchFamily="2" charset="2"/>
              <a:buChar char="§"/>
            </a:pPr>
            <a:r>
              <a:rPr lang="en-US" sz="1200" dirty="0">
                <a:latin typeface="Arial" panose="020B0604020202020204" pitchFamily="34" charset="0"/>
                <a:cs typeface="Arial" panose="020B0604020202020204" pitchFamily="34" charset="0"/>
              </a:rPr>
              <a:t>They all </a:t>
            </a:r>
            <a:r>
              <a:rPr lang="en-US" sz="1200" dirty="0">
                <a:solidFill>
                  <a:srgbClr val="00B050"/>
                </a:solidFill>
                <a:latin typeface="Arial" panose="020B0604020202020204" pitchFamily="34" charset="0"/>
                <a:cs typeface="Arial" panose="020B0604020202020204" pitchFamily="34" charset="0"/>
              </a:rPr>
              <a:t>play together</a:t>
            </a:r>
            <a:r>
              <a:rPr lang="en-US" sz="1200" dirty="0">
                <a:latin typeface="Arial" panose="020B0604020202020204" pitchFamily="34" charset="0"/>
                <a:cs typeface="Arial" panose="020B0604020202020204" pitchFamily="34" charset="0"/>
              </a:rPr>
              <a:t>, if one kid goes to another station, others follow too.</a:t>
            </a:r>
            <a:endParaRPr lang="en-GB" sz="1200" dirty="0">
              <a:latin typeface="Arial" panose="020B0604020202020204" pitchFamily="34" charset="0"/>
              <a:cs typeface="Arial" panose="020B0604020202020204" pitchFamily="34" charset="0"/>
            </a:endParaRPr>
          </a:p>
          <a:p>
            <a:pPr>
              <a:spcBef>
                <a:spcPts val="0"/>
              </a:spcBef>
              <a:spcAft>
                <a:spcPts val="0"/>
              </a:spcAft>
              <a:buFont typeface="Wingdings" panose="05000000000000000000" pitchFamily="2" charset="2"/>
              <a:buChar char="§"/>
            </a:pPr>
            <a:r>
              <a:rPr lang="en-US" sz="1200" dirty="0">
                <a:latin typeface="Arial" panose="020B0604020202020204" pitchFamily="34" charset="0"/>
                <a:cs typeface="Arial" panose="020B0604020202020204" pitchFamily="34" charset="0"/>
              </a:rPr>
              <a:t>The equipment IS used by </a:t>
            </a:r>
            <a:r>
              <a:rPr lang="en-US" sz="1200" dirty="0">
                <a:solidFill>
                  <a:srgbClr val="00B050"/>
                </a:solidFill>
                <a:latin typeface="Arial" panose="020B0604020202020204" pitchFamily="34" charset="0"/>
                <a:cs typeface="Arial" panose="020B0604020202020204" pitchFamily="34" charset="0"/>
              </a:rPr>
              <a:t>both sexes</a:t>
            </a:r>
            <a:endParaRPr lang="en-GB" sz="1200" dirty="0">
              <a:solidFill>
                <a:srgbClr val="00B050"/>
              </a:solidFill>
              <a:latin typeface="Arial" panose="020B0604020202020204" pitchFamily="34" charset="0"/>
              <a:cs typeface="Arial" panose="020B0604020202020204" pitchFamily="34" charset="0"/>
            </a:endParaRPr>
          </a:p>
          <a:p>
            <a:pPr>
              <a:spcBef>
                <a:spcPts val="0"/>
              </a:spcBef>
              <a:spcAft>
                <a:spcPts val="0"/>
              </a:spcAft>
              <a:buFont typeface="Wingdings" panose="05000000000000000000" pitchFamily="2" charset="2"/>
              <a:buChar char="§"/>
            </a:pPr>
            <a:r>
              <a:rPr lang="en-US" sz="1200" dirty="0">
                <a:latin typeface="Arial" panose="020B0604020202020204" pitchFamily="34" charset="0"/>
                <a:cs typeface="Arial" panose="020B0604020202020204" pitchFamily="34" charset="0"/>
              </a:rPr>
              <a:t>The only station that was in use was the mud pie cooking station, so they like to express creativity, although, there was no point to what they were doing, it was just mixing mud and water and pouring it onto the floor.</a:t>
            </a:r>
            <a:endParaRPr lang="en-GB" sz="1200" dirty="0">
              <a:latin typeface="Arial" panose="020B0604020202020204" pitchFamily="34" charset="0"/>
              <a:cs typeface="Arial" panose="020B0604020202020204" pitchFamily="34" charset="0"/>
            </a:endParaRPr>
          </a:p>
          <a:p>
            <a:pPr>
              <a:spcBef>
                <a:spcPts val="0"/>
              </a:spcBef>
              <a:spcAft>
                <a:spcPts val="0"/>
              </a:spcAft>
              <a:buFont typeface="Wingdings" panose="05000000000000000000" pitchFamily="2" charset="2"/>
              <a:buChar char="§"/>
            </a:pPr>
            <a:r>
              <a:rPr lang="en-US" sz="1200" dirty="0">
                <a:latin typeface="Arial" panose="020B0604020202020204" pitchFamily="34" charset="0"/>
                <a:cs typeface="Arial" panose="020B0604020202020204" pitchFamily="34" charset="0"/>
              </a:rPr>
              <a:t>They play while standing</a:t>
            </a:r>
            <a:endParaRPr lang="en-GB" sz="1200" dirty="0">
              <a:latin typeface="Arial" panose="020B0604020202020204" pitchFamily="34" charset="0"/>
              <a:cs typeface="Arial" panose="020B0604020202020204" pitchFamily="34" charset="0"/>
            </a:endParaRPr>
          </a:p>
          <a:p>
            <a:pPr>
              <a:spcBef>
                <a:spcPts val="0"/>
              </a:spcBef>
              <a:spcAft>
                <a:spcPts val="0"/>
              </a:spcAft>
              <a:buFont typeface="Wingdings" panose="05000000000000000000" pitchFamily="2" charset="2"/>
              <a:buChar char="§"/>
            </a:pPr>
            <a:r>
              <a:rPr lang="en-US" sz="1200" dirty="0">
                <a:latin typeface="Arial" panose="020B0604020202020204" pitchFamily="34" charset="0"/>
                <a:cs typeface="Arial" panose="020B0604020202020204" pitchFamily="34" charset="0"/>
              </a:rPr>
              <a:t>They do sometimes get hurt when they fight over a playground object, but they don’t stay salty</a:t>
            </a:r>
            <a:endParaRPr lang="en-GB" sz="1200" dirty="0">
              <a:latin typeface="Arial" panose="020B0604020202020204" pitchFamily="34" charset="0"/>
              <a:cs typeface="Arial" panose="020B0604020202020204" pitchFamily="34" charset="0"/>
            </a:endParaRPr>
          </a:p>
          <a:p>
            <a:pPr>
              <a:spcBef>
                <a:spcPts val="0"/>
              </a:spcBef>
              <a:spcAft>
                <a:spcPts val="0"/>
              </a:spcAft>
              <a:buFont typeface="Wingdings" panose="05000000000000000000" pitchFamily="2" charset="2"/>
              <a:buChar char="§"/>
            </a:pPr>
            <a:r>
              <a:rPr lang="en-US" sz="1200" dirty="0">
                <a:latin typeface="Arial" panose="020B0604020202020204" pitchFamily="34" charset="0"/>
                <a:cs typeface="Arial" panose="020B0604020202020204" pitchFamily="34" charset="0"/>
              </a:rPr>
              <a:t>They like activities where they can </a:t>
            </a:r>
            <a:r>
              <a:rPr lang="en-US" sz="1200" dirty="0">
                <a:solidFill>
                  <a:srgbClr val="00B050"/>
                </a:solidFill>
                <a:latin typeface="Arial" panose="020B0604020202020204" pitchFamily="34" charset="0"/>
                <a:cs typeface="Arial" panose="020B0604020202020204" pitchFamily="34" charset="0"/>
              </a:rPr>
              <a:t>make and break stuff</a:t>
            </a:r>
            <a:r>
              <a:rPr lang="en-US" sz="1200" dirty="0">
                <a:latin typeface="Arial" panose="020B0604020202020204" pitchFamily="34" charset="0"/>
                <a:cs typeface="Arial" panose="020B0604020202020204" pitchFamily="34" charset="0"/>
              </a:rPr>
              <a:t>, for example, they like to make creative mud things and they like smashing ice cubes with little dinosaurs inside them with hammers.</a:t>
            </a:r>
            <a:endParaRPr lang="en-GB" sz="1200" dirty="0">
              <a:latin typeface="Arial" panose="020B0604020202020204" pitchFamily="34" charset="0"/>
              <a:cs typeface="Arial" panose="020B0604020202020204" pitchFamily="34" charset="0"/>
            </a:endParaRPr>
          </a:p>
          <a:p>
            <a:pPr>
              <a:spcBef>
                <a:spcPts val="0"/>
              </a:spcBef>
              <a:spcAft>
                <a:spcPts val="0"/>
              </a:spcAft>
              <a:buFont typeface="Wingdings" panose="05000000000000000000" pitchFamily="2" charset="2"/>
              <a:buChar char="§"/>
            </a:pPr>
            <a:r>
              <a:rPr lang="en-US" sz="1200" dirty="0">
                <a:latin typeface="Arial" panose="020B0604020202020204" pitchFamily="34" charset="0"/>
                <a:cs typeface="Arial" panose="020B0604020202020204" pitchFamily="34" charset="0"/>
              </a:rPr>
              <a:t>They like playing with kitchen objects</a:t>
            </a:r>
            <a:endParaRPr lang="en-GB" sz="1200" dirty="0">
              <a:latin typeface="Arial" panose="020B0604020202020204" pitchFamily="34" charset="0"/>
              <a:cs typeface="Arial" panose="020B0604020202020204" pitchFamily="34" charset="0"/>
            </a:endParaRPr>
          </a:p>
          <a:p>
            <a:pPr>
              <a:spcBef>
                <a:spcPts val="0"/>
              </a:spcBef>
              <a:spcAft>
                <a:spcPts val="0"/>
              </a:spcAft>
              <a:buFont typeface="Wingdings" panose="05000000000000000000" pitchFamily="2" charset="2"/>
              <a:buChar char="§"/>
            </a:pPr>
            <a:r>
              <a:rPr lang="en-US" sz="1200" dirty="0">
                <a:latin typeface="Arial" panose="020B0604020202020204" pitchFamily="34" charset="0"/>
                <a:cs typeface="Arial" panose="020B0604020202020204" pitchFamily="34" charset="0"/>
              </a:rPr>
              <a:t>They engage with each other</a:t>
            </a:r>
          </a:p>
          <a:p>
            <a:pPr>
              <a:spcBef>
                <a:spcPts val="0"/>
              </a:spcBef>
              <a:spcAft>
                <a:spcPts val="0"/>
              </a:spcAft>
              <a:buFont typeface="Wingdings" panose="05000000000000000000" pitchFamily="2" charset="2"/>
              <a:buChar char="§"/>
            </a:pPr>
            <a:r>
              <a:rPr lang="en-US" sz="1200" dirty="0">
                <a:latin typeface="Arial" panose="020B0604020202020204" pitchFamily="34" charset="0"/>
                <a:cs typeface="Arial" panose="020B0604020202020204" pitchFamily="34" charset="0"/>
              </a:rPr>
              <a:t>They were creative and </a:t>
            </a:r>
            <a:r>
              <a:rPr lang="en-US" sz="1200" dirty="0">
                <a:solidFill>
                  <a:srgbClr val="00B050"/>
                </a:solidFill>
                <a:latin typeface="Arial" panose="020B0604020202020204" pitchFamily="34" charset="0"/>
                <a:cs typeface="Arial" panose="020B0604020202020204" pitchFamily="34" charset="0"/>
              </a:rPr>
              <a:t>messy</a:t>
            </a:r>
          </a:p>
          <a:p>
            <a:pPr marL="0" indent="0">
              <a:spcBef>
                <a:spcPts val="0"/>
              </a:spcBef>
              <a:spcAft>
                <a:spcPts val="0"/>
              </a:spcAft>
              <a:buNone/>
            </a:pPr>
            <a:endParaRPr lang="en-US"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US"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US"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US"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US"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US"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US"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US"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US"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US"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US"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US"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US"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US"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r>
              <a:rPr lang="en-US" sz="1200" b="1" dirty="0">
                <a:solidFill>
                  <a:schemeClr val="tx1"/>
                </a:solidFill>
                <a:latin typeface="Arial" panose="020B0604020202020204" pitchFamily="34" charset="0"/>
                <a:cs typeface="Arial" panose="020B0604020202020204" pitchFamily="34" charset="0"/>
              </a:rPr>
              <a:t>Additional Description:</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There were certain safety and hygienic precautions when playing with the mud pie cooking station</a:t>
            </a:r>
            <a:endParaRPr lang="en-GB" sz="1200" dirty="0">
              <a:latin typeface="Arial" panose="020B0604020202020204" pitchFamily="34" charset="0"/>
              <a:cs typeface="Arial" panose="020B0604020202020204" pitchFamily="34" charset="0"/>
            </a:endParaRPr>
          </a:p>
          <a:p>
            <a:pPr>
              <a:spcBef>
                <a:spcPts val="0"/>
              </a:spcBef>
              <a:spcAft>
                <a:spcPts val="0"/>
              </a:spcAft>
              <a:buFont typeface="Wingdings" panose="05000000000000000000" pitchFamily="2" charset="2"/>
              <a:buChar char="§"/>
            </a:pPr>
            <a:r>
              <a:rPr lang="en-US" sz="1200" dirty="0">
                <a:latin typeface="Arial" panose="020B0604020202020204" pitchFamily="34" charset="0"/>
                <a:cs typeface="Arial" panose="020B0604020202020204" pitchFamily="34" charset="0"/>
              </a:rPr>
              <a:t>They had to wear and apron</a:t>
            </a:r>
            <a:endParaRPr lang="en-GB" sz="1200" dirty="0">
              <a:latin typeface="Arial" panose="020B0604020202020204" pitchFamily="34" charset="0"/>
              <a:cs typeface="Arial" panose="020B0604020202020204" pitchFamily="34" charset="0"/>
            </a:endParaRPr>
          </a:p>
          <a:p>
            <a:pPr>
              <a:spcBef>
                <a:spcPts val="0"/>
              </a:spcBef>
              <a:spcAft>
                <a:spcPts val="0"/>
              </a:spcAft>
              <a:buFont typeface="Wingdings" panose="05000000000000000000" pitchFamily="2" charset="2"/>
              <a:buChar char="§"/>
            </a:pPr>
            <a:r>
              <a:rPr lang="en-US" sz="1200" dirty="0">
                <a:latin typeface="Arial" panose="020B0604020202020204" pitchFamily="34" charset="0"/>
                <a:cs typeface="Arial" panose="020B0604020202020204" pitchFamily="34" charset="0"/>
              </a:rPr>
              <a:t>The objects were blunted to be safe</a:t>
            </a:r>
            <a:endParaRPr lang="en-GB" sz="1200" dirty="0">
              <a:latin typeface="Arial" panose="020B0604020202020204" pitchFamily="34" charset="0"/>
              <a:cs typeface="Arial" panose="020B0604020202020204" pitchFamily="34" charset="0"/>
            </a:endParaRPr>
          </a:p>
          <a:p>
            <a:pPr>
              <a:spcBef>
                <a:spcPts val="0"/>
              </a:spcBef>
              <a:spcAft>
                <a:spcPts val="0"/>
              </a:spcAft>
              <a:buFont typeface="Wingdings" panose="05000000000000000000" pitchFamily="2" charset="2"/>
              <a:buChar char="§"/>
            </a:pPr>
            <a:r>
              <a:rPr lang="en-US" sz="1200" dirty="0">
                <a:latin typeface="Arial" panose="020B0604020202020204" pitchFamily="34" charset="0"/>
                <a:cs typeface="Arial" panose="020B0604020202020204" pitchFamily="34" charset="0"/>
              </a:rPr>
              <a:t>After every activity they had to wash their hands</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US"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r>
              <a:rPr lang="en-US" sz="1200" b="1" dirty="0">
                <a:solidFill>
                  <a:schemeClr val="tx1"/>
                </a:solidFill>
                <a:latin typeface="Arial" panose="020B0604020202020204" pitchFamily="34" charset="0"/>
                <a:cs typeface="Arial" panose="020B0604020202020204" pitchFamily="34" charset="0"/>
              </a:rPr>
              <a:t>Design Requirements:</a:t>
            </a:r>
          </a:p>
          <a:p>
            <a:pPr marL="0" indent="0">
              <a:spcBef>
                <a:spcPts val="0"/>
              </a:spcBef>
              <a:spcAft>
                <a:spcPts val="0"/>
              </a:spcAft>
              <a:buNone/>
            </a:pPr>
            <a:r>
              <a:rPr lang="en-GB" sz="1200" dirty="0">
                <a:solidFill>
                  <a:schemeClr val="tx1"/>
                </a:solidFill>
                <a:latin typeface="Arial" panose="020B0604020202020204" pitchFamily="34" charset="0"/>
                <a:cs typeface="Arial" panose="020B0604020202020204" pitchFamily="34" charset="0"/>
              </a:rPr>
              <a:t>An interactive, fun and safe playground equipment designed for primary school students</a:t>
            </a:r>
          </a:p>
          <a:p>
            <a:pPr marL="0" indent="0">
              <a:spcBef>
                <a:spcPts val="0"/>
              </a:spcBef>
              <a:spcAft>
                <a:spcPts val="0"/>
              </a:spcAft>
              <a:buNone/>
            </a:pPr>
            <a:endParaRPr lang="en-GB" sz="1200" dirty="0">
              <a:solidFill>
                <a:schemeClr val="tx1"/>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chemeClr val="tx1"/>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chemeClr val="tx1"/>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chemeClr val="tx1"/>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                Anthropometrics</a:t>
            </a:r>
            <a:endParaRPr lang="en-US" sz="1200" b="1" dirty="0">
              <a:solidFill>
                <a:schemeClr val="tx1"/>
              </a:solidFill>
              <a:latin typeface="Arial" panose="020B0604020202020204" pitchFamily="34" charset="0"/>
              <a:cs typeface="Arial" panose="020B0604020202020204" pitchFamily="34" charset="0"/>
            </a:endParaRPr>
          </a:p>
          <a:p>
            <a:pPr marL="0" indent="0">
              <a:spcBef>
                <a:spcPts val="0"/>
              </a:spcBef>
              <a:spcAft>
                <a:spcPts val="0"/>
              </a:spcAft>
              <a:buNone/>
            </a:pPr>
            <a:endParaRPr lang="en-US"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US"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US"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US"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The kids are between three to five years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 of age. Their anthropometric </a:t>
            </a:r>
          </a:p>
          <a:p>
            <a:pPr marL="0" indent="0">
              <a:spcBef>
                <a:spcPts val="0"/>
              </a:spcBef>
              <a:spcAft>
                <a:spcPts val="0"/>
              </a:spcAft>
              <a:buNone/>
            </a:pPr>
            <a:r>
              <a:rPr lang="en-GB" sz="1200" dirty="0">
                <a:latin typeface="Arial" panose="020B0604020202020204" pitchFamily="34" charset="0"/>
                <a:cs typeface="Arial" panose="020B0604020202020204" pitchFamily="34" charset="0"/>
              </a:rPr>
              <a:t>data(on the right) shows that the 95</a:t>
            </a:r>
            <a:r>
              <a:rPr lang="en-GB" sz="1200" baseline="30000" dirty="0">
                <a:latin typeface="Arial" panose="020B0604020202020204" pitchFamily="34" charset="0"/>
                <a:cs typeface="Arial" panose="020B0604020202020204" pitchFamily="34" charset="0"/>
              </a:rPr>
              <a:t>th</a:t>
            </a:r>
            <a:r>
              <a:rPr lang="en-GB" sz="1200" dirty="0">
                <a:latin typeface="Arial" panose="020B0604020202020204" pitchFamily="34" charset="0"/>
                <a:cs typeface="Arial" panose="020B0604020202020204" pitchFamily="34" charset="0"/>
              </a:rPr>
              <a:t> </a:t>
            </a:r>
          </a:p>
          <a:p>
            <a:pPr marL="0" indent="0">
              <a:spcBef>
                <a:spcPts val="0"/>
              </a:spcBef>
              <a:spcAft>
                <a:spcPts val="0"/>
              </a:spcAft>
              <a:buNone/>
            </a:pPr>
            <a:r>
              <a:rPr lang="en-GB" sz="1200" dirty="0">
                <a:latin typeface="Arial" panose="020B0604020202020204" pitchFamily="34" charset="0"/>
                <a:cs typeface="Arial" panose="020B0604020202020204" pitchFamily="34" charset="0"/>
              </a:rPr>
              <a:t>percentile of 5 year old males are the </a:t>
            </a:r>
          </a:p>
          <a:p>
            <a:pPr marL="0" indent="0">
              <a:spcBef>
                <a:spcPts val="0"/>
              </a:spcBef>
              <a:spcAft>
                <a:spcPts val="0"/>
              </a:spcAft>
              <a:buNone/>
            </a:pPr>
            <a:r>
              <a:rPr lang="en-GB" sz="1200" dirty="0">
                <a:latin typeface="Arial" panose="020B0604020202020204" pitchFamily="34" charset="0"/>
                <a:cs typeface="Arial" panose="020B0604020202020204" pitchFamily="34" charset="0"/>
              </a:rPr>
              <a:t>heaviest. In conclusion, my product has to </a:t>
            </a:r>
          </a:p>
          <a:p>
            <a:pPr marL="0" indent="0">
              <a:spcBef>
                <a:spcPts val="0"/>
              </a:spcBef>
              <a:spcAft>
                <a:spcPts val="0"/>
              </a:spcAft>
              <a:buNone/>
            </a:pPr>
            <a:r>
              <a:rPr lang="en-GB" sz="1200" dirty="0">
                <a:latin typeface="Arial" panose="020B0604020202020204" pitchFamily="34" charset="0"/>
                <a:cs typeface="Arial" panose="020B0604020202020204" pitchFamily="34" charset="0"/>
              </a:rPr>
              <a:t>withstand at least 31kg of weight.</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The anthropometric data on the kids’ </a:t>
            </a:r>
          </a:p>
          <a:p>
            <a:pPr marL="0" indent="0">
              <a:spcBef>
                <a:spcPts val="0"/>
              </a:spcBef>
              <a:spcAft>
                <a:spcPts val="0"/>
              </a:spcAft>
              <a:buNone/>
            </a:pPr>
            <a:r>
              <a:rPr lang="en-GB" sz="1200" dirty="0">
                <a:latin typeface="Arial" panose="020B0604020202020204" pitchFamily="34" charset="0"/>
                <a:cs typeface="Arial" panose="020B0604020202020204" pitchFamily="34" charset="0"/>
              </a:rPr>
              <a:t>height is on the left. The highest(the 95</a:t>
            </a:r>
            <a:r>
              <a:rPr lang="en-GB" sz="1200" baseline="30000" dirty="0">
                <a:latin typeface="Arial" panose="020B0604020202020204" pitchFamily="34" charset="0"/>
                <a:cs typeface="Arial" panose="020B0604020202020204" pitchFamily="34" charset="0"/>
              </a:rPr>
              <a:t>th</a:t>
            </a:r>
          </a:p>
          <a:p>
            <a:pPr marL="0" indent="0">
              <a:spcBef>
                <a:spcPts val="0"/>
              </a:spcBef>
              <a:spcAft>
                <a:spcPts val="0"/>
              </a:spcAft>
              <a:buNone/>
            </a:pPr>
            <a:r>
              <a:rPr lang="en-GB" sz="1200" dirty="0">
                <a:latin typeface="Arial" panose="020B0604020202020204" pitchFamily="34" charset="0"/>
                <a:cs typeface="Arial" panose="020B0604020202020204" pitchFamily="34" charset="0"/>
              </a:rPr>
              <a:t> percentile of males) value is 122.4cm </a:t>
            </a:r>
          </a:p>
          <a:p>
            <a:pPr marL="0" indent="0">
              <a:spcBef>
                <a:spcPts val="0"/>
              </a:spcBef>
              <a:spcAft>
                <a:spcPts val="0"/>
              </a:spcAft>
              <a:buNone/>
            </a:pPr>
            <a:r>
              <a:rPr lang="en-GB" sz="1200" dirty="0">
                <a:latin typeface="Arial" panose="020B0604020202020204" pitchFamily="34" charset="0"/>
                <a:cs typeface="Arial" panose="020B0604020202020204" pitchFamily="34" charset="0"/>
              </a:rPr>
              <a:t>and the lowest(the 5</a:t>
            </a:r>
            <a:r>
              <a:rPr lang="en-GB" sz="1200" baseline="30000" dirty="0">
                <a:latin typeface="Arial" panose="020B0604020202020204" pitchFamily="34" charset="0"/>
                <a:cs typeface="Arial" panose="020B0604020202020204" pitchFamily="34" charset="0"/>
              </a:rPr>
              <a:t>th</a:t>
            </a:r>
            <a:r>
              <a:rPr lang="en-GB" sz="1200" dirty="0">
                <a:latin typeface="Arial" panose="020B0604020202020204" pitchFamily="34" charset="0"/>
                <a:cs typeface="Arial" panose="020B0604020202020204" pitchFamily="34" charset="0"/>
              </a:rPr>
              <a:t> percentile of females)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 is 90.9cm. These values are important as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when I design the product, the dimensions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would not be too long nor too short.</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p:txBody>
      </p:sp>
      <p:pic>
        <p:nvPicPr>
          <p:cNvPr id="4" name="Picture 2" descr="Image result for 4 year old kid standing">
            <a:extLst>
              <a:ext uri="{FF2B5EF4-FFF2-40B4-BE49-F238E27FC236}">
                <a16:creationId xmlns:a16="http://schemas.microsoft.com/office/drawing/2014/main" id="{3608B93B-E805-4422-B474-037A8849D8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283" y="6920955"/>
            <a:ext cx="2229126" cy="22291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Content Placeholder 6">
            <a:extLst>
              <a:ext uri="{FF2B5EF4-FFF2-40B4-BE49-F238E27FC236}">
                <a16:creationId xmlns:a16="http://schemas.microsoft.com/office/drawing/2014/main" id="{6D33301A-B3C2-4382-8C99-F3FA4AEE387F}"/>
              </a:ext>
            </a:extLst>
          </p:cNvPr>
          <p:cNvGraphicFramePr>
            <a:graphicFrameLocks/>
          </p:cNvGraphicFramePr>
          <p:nvPr>
            <p:extLst>
              <p:ext uri="{D42A27DB-BD31-4B8C-83A1-F6EECF244321}">
                <p14:modId xmlns:p14="http://schemas.microsoft.com/office/powerpoint/2010/main" val="1858922084"/>
              </p:ext>
            </p:extLst>
          </p:nvPr>
        </p:nvGraphicFramePr>
        <p:xfrm>
          <a:off x="10514045" y="4839226"/>
          <a:ext cx="1808992" cy="38729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ontent Placeholder 6">
            <a:extLst>
              <a:ext uri="{FF2B5EF4-FFF2-40B4-BE49-F238E27FC236}">
                <a16:creationId xmlns:a16="http://schemas.microsoft.com/office/drawing/2014/main" id="{8EAE78A4-A70F-4A09-AC26-6DD24B01A4A9}"/>
              </a:ext>
            </a:extLst>
          </p:cNvPr>
          <p:cNvGraphicFramePr>
            <a:graphicFrameLocks/>
          </p:cNvGraphicFramePr>
          <p:nvPr>
            <p:extLst>
              <p:ext uri="{D42A27DB-BD31-4B8C-83A1-F6EECF244321}">
                <p14:modId xmlns:p14="http://schemas.microsoft.com/office/powerpoint/2010/main" val="912148466"/>
              </p:ext>
            </p:extLst>
          </p:nvPr>
        </p:nvGraphicFramePr>
        <p:xfrm>
          <a:off x="12323037" y="4839226"/>
          <a:ext cx="1808992" cy="387297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ontent Placeholder 6">
            <a:extLst>
              <a:ext uri="{FF2B5EF4-FFF2-40B4-BE49-F238E27FC236}">
                <a16:creationId xmlns:a16="http://schemas.microsoft.com/office/drawing/2014/main" id="{8CC6F8AA-E843-4A6F-BCBC-061A8A52A57D}"/>
              </a:ext>
            </a:extLst>
          </p:cNvPr>
          <p:cNvGraphicFramePr>
            <a:graphicFrameLocks/>
          </p:cNvGraphicFramePr>
          <p:nvPr>
            <p:extLst>
              <p:ext uri="{D42A27DB-BD31-4B8C-83A1-F6EECF244321}">
                <p14:modId xmlns:p14="http://schemas.microsoft.com/office/powerpoint/2010/main" val="3539731864"/>
              </p:ext>
            </p:extLst>
          </p:nvPr>
        </p:nvGraphicFramePr>
        <p:xfrm>
          <a:off x="3962951" y="6045781"/>
          <a:ext cx="1808992" cy="387297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ontent Placeholder 6">
            <a:extLst>
              <a:ext uri="{FF2B5EF4-FFF2-40B4-BE49-F238E27FC236}">
                <a16:creationId xmlns:a16="http://schemas.microsoft.com/office/drawing/2014/main" id="{13E32099-DCCD-4136-BDCA-2CFCEDAFE8DD}"/>
              </a:ext>
            </a:extLst>
          </p:cNvPr>
          <p:cNvGraphicFramePr>
            <a:graphicFrameLocks/>
          </p:cNvGraphicFramePr>
          <p:nvPr>
            <p:extLst>
              <p:ext uri="{D42A27DB-BD31-4B8C-83A1-F6EECF244321}">
                <p14:modId xmlns:p14="http://schemas.microsoft.com/office/powerpoint/2010/main" val="3140038219"/>
              </p:ext>
            </p:extLst>
          </p:nvPr>
        </p:nvGraphicFramePr>
        <p:xfrm>
          <a:off x="5771943" y="6045781"/>
          <a:ext cx="1808992" cy="3872972"/>
        </p:xfrm>
        <a:graphic>
          <a:graphicData uri="http://schemas.openxmlformats.org/drawingml/2006/chart">
            <c:chart xmlns:c="http://schemas.openxmlformats.org/drawingml/2006/chart" xmlns:r="http://schemas.openxmlformats.org/officeDocument/2006/relationships" r:id="rId6"/>
          </a:graphicData>
        </a:graphic>
      </p:graphicFrame>
      <p:sp>
        <p:nvSpPr>
          <p:cNvPr id="11" name="Speech Bubble: Rectangle with Corners Rounded 10">
            <a:extLst>
              <a:ext uri="{FF2B5EF4-FFF2-40B4-BE49-F238E27FC236}">
                <a16:creationId xmlns:a16="http://schemas.microsoft.com/office/drawing/2014/main" id="{E39D0352-19E8-41C8-85CB-84A1F0857EBD}"/>
              </a:ext>
            </a:extLst>
          </p:cNvPr>
          <p:cNvSpPr/>
          <p:nvPr/>
        </p:nvSpPr>
        <p:spPr>
          <a:xfrm>
            <a:off x="143578" y="7709382"/>
            <a:ext cx="2071711" cy="547672"/>
          </a:xfrm>
          <a:prstGeom prst="wedgeRoundRectCallout">
            <a:avLst>
              <a:gd name="adj1" fmla="val 55459"/>
              <a:gd name="adj2" fmla="val -10441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I want a toy that lets me to express my creativity!!</a:t>
            </a:r>
          </a:p>
        </p:txBody>
      </p:sp>
    </p:spTree>
    <p:extLst>
      <p:ext uri="{BB962C8B-B14F-4D97-AF65-F5344CB8AC3E}">
        <p14:creationId xmlns:p14="http://schemas.microsoft.com/office/powerpoint/2010/main" val="4227085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1812B-373B-43EF-B720-91B5EB070C0C}"/>
              </a:ext>
            </a:extLst>
          </p:cNvPr>
          <p:cNvSpPr>
            <a:spLocks noGrp="1"/>
          </p:cNvSpPr>
          <p:nvPr>
            <p:ph type="title"/>
          </p:nvPr>
        </p:nvSpPr>
        <p:spPr/>
        <p:txBody>
          <a:bodyPr/>
          <a:lstStyle/>
          <a:p>
            <a:r>
              <a:rPr lang="en-US" dirty="0"/>
              <a:t>Users</a:t>
            </a:r>
            <a:endParaRPr lang="en-GB" dirty="0"/>
          </a:p>
        </p:txBody>
      </p:sp>
      <p:sp>
        <p:nvSpPr>
          <p:cNvPr id="3" name="Content Placeholder 2">
            <a:extLst>
              <a:ext uri="{FF2B5EF4-FFF2-40B4-BE49-F238E27FC236}">
                <a16:creationId xmlns:a16="http://schemas.microsoft.com/office/drawing/2014/main" id="{FBFEFE5B-143A-4166-AE3A-37BC1681C99D}"/>
              </a:ext>
            </a:extLst>
          </p:cNvPr>
          <p:cNvSpPr>
            <a:spLocks noGrp="1"/>
          </p:cNvSpPr>
          <p:nvPr>
            <p:ph idx="1"/>
          </p:nvPr>
        </p:nvSpPr>
        <p:spPr/>
        <p:txBody>
          <a:bodyPr/>
          <a:lstStyle/>
          <a:p>
            <a:r>
              <a:rPr lang="en-US" dirty="0"/>
              <a:t>I have found the need to add on more anthropometric data</a:t>
            </a:r>
          </a:p>
          <a:p>
            <a:r>
              <a:rPr lang="en-US" dirty="0"/>
              <a:t>I will be adding them on.</a:t>
            </a:r>
            <a:endParaRPr lang="en-GB" dirty="0"/>
          </a:p>
        </p:txBody>
      </p:sp>
    </p:spTree>
    <p:extLst>
      <p:ext uri="{BB962C8B-B14F-4D97-AF65-F5344CB8AC3E}">
        <p14:creationId xmlns:p14="http://schemas.microsoft.com/office/powerpoint/2010/main" val="1860863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EDF90-68B5-4D21-AFD6-5827FB9370ED}"/>
              </a:ext>
            </a:extLst>
          </p:cNvPr>
          <p:cNvSpPr>
            <a:spLocks noGrp="1"/>
          </p:cNvSpPr>
          <p:nvPr>
            <p:ph type="title"/>
          </p:nvPr>
        </p:nvSpPr>
        <p:spPr/>
        <p:txBody>
          <a:bodyPr/>
          <a:lstStyle/>
          <a:p>
            <a:r>
              <a:rPr lang="en-GB" dirty="0"/>
              <a:t>Investigation</a:t>
            </a:r>
          </a:p>
        </p:txBody>
      </p:sp>
      <p:sp>
        <p:nvSpPr>
          <p:cNvPr id="3" name="Content Placeholder 2">
            <a:extLst>
              <a:ext uri="{FF2B5EF4-FFF2-40B4-BE49-F238E27FC236}">
                <a16:creationId xmlns:a16="http://schemas.microsoft.com/office/drawing/2014/main" id="{4804A38C-BEA6-4BCB-A5D1-C8FFD7ED1327}"/>
              </a:ext>
            </a:extLst>
          </p:cNvPr>
          <p:cNvSpPr>
            <a:spLocks noGrp="1"/>
          </p:cNvSpPr>
          <p:nvPr>
            <p:ph idx="1"/>
          </p:nvPr>
        </p:nvSpPr>
        <p:spPr>
          <a:xfrm>
            <a:off x="1360741" y="2877551"/>
            <a:ext cx="12473465" cy="6528916"/>
          </a:xfrm>
        </p:spPr>
        <p:txBody>
          <a:bodyPr numCol="2">
            <a:normAutofit/>
          </a:body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Existing products: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1. Tic-Tac-Toe/Science/Connect-4 Panels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 </a:t>
            </a:r>
            <a:r>
              <a:rPr lang="en-GB" sz="1200" dirty="0">
                <a:solidFill>
                  <a:srgbClr val="FF0000"/>
                </a:solidFill>
                <a:latin typeface="Arial" panose="020B0604020202020204" pitchFamily="34" charset="0"/>
                <a:cs typeface="Arial" panose="020B0604020202020204" pitchFamily="34" charset="0"/>
              </a:rPr>
              <a:t>No attributes that suggests the product to be aesthetic</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Consumer:</a:t>
            </a:r>
            <a:r>
              <a:rPr lang="en-GB" sz="1200" b="1" dirty="0">
                <a:solidFill>
                  <a:srgbClr val="FF0000"/>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These products are limited to one or two people when playing with it. Therefore, it doesn’t satisfy our user needs for a interactive playground equipment</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 </a:t>
            </a:r>
            <a:r>
              <a:rPr lang="en-GB" sz="1200" dirty="0">
                <a:solidFill>
                  <a:srgbClr val="0070C0"/>
                </a:solidFill>
                <a:latin typeface="Arial" panose="020B0604020202020204" pitchFamily="34" charset="0"/>
                <a:cs typeface="Arial" panose="020B0604020202020204" pitchFamily="34" charset="0"/>
              </a:rPr>
              <a:t>The metal bits can be reused. The product lasts long(a lifetime). The wood can be recycled or recovered as fuel/</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 </a:t>
            </a:r>
            <a:r>
              <a:rPr lang="en-GB" sz="1200" dirty="0">
                <a:solidFill>
                  <a:srgbClr val="0070C0"/>
                </a:solidFill>
                <a:latin typeface="Arial" panose="020B0604020202020204" pitchFamily="34" charset="0"/>
                <a:cs typeface="Arial" panose="020B0604020202020204" pitchFamily="34" charset="0"/>
              </a:rPr>
              <a:t>Available in different sizes. </a:t>
            </a:r>
            <a:r>
              <a:rPr lang="en-GB" sz="1200" dirty="0">
                <a:solidFill>
                  <a:schemeClr val="tx1"/>
                </a:solidFill>
                <a:latin typeface="Arial" panose="020B0604020202020204" pitchFamily="34" charset="0"/>
                <a:cs typeface="Arial" panose="020B0604020202020204" pitchFamily="34" charset="0"/>
              </a:rPr>
              <a:t>Normally a meter wide and a meter high</a:t>
            </a:r>
          </a:p>
          <a:p>
            <a:pPr marL="0" indent="0">
              <a:spcBef>
                <a:spcPts val="0"/>
              </a:spcBef>
              <a:spcAft>
                <a:spcPts val="0"/>
              </a:spcAft>
              <a:buNone/>
            </a:pPr>
            <a:endParaRPr lang="en-GB" sz="1200" dirty="0">
              <a:solidFill>
                <a:schemeClr val="tx1"/>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Safety: </a:t>
            </a:r>
            <a:r>
              <a:rPr lang="en-GB" sz="1200" dirty="0">
                <a:solidFill>
                  <a:srgbClr val="0070C0"/>
                </a:solidFill>
                <a:latin typeface="Arial" panose="020B0604020202020204" pitchFamily="34" charset="0"/>
                <a:cs typeface="Arial" panose="020B0604020202020204" pitchFamily="34" charset="0"/>
              </a:rPr>
              <a:t>Most of the time it would be safe unless kids aren’t looking where they are headed and crashes. Rounded edges to protect children against bumps</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 </a:t>
            </a:r>
            <a:r>
              <a:rPr lang="en-GB" sz="1200" dirty="0">
                <a:latin typeface="Arial" panose="020B0604020202020204" pitchFamily="34" charset="0"/>
                <a:cs typeface="Arial" panose="020B0604020202020204" pitchFamily="34" charset="0"/>
              </a:rPr>
              <a:t>They can play tic-tac-toe with it.(have fun with gears or play connect-4)</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solidFill>
                  <a:srgbClr val="0070C0"/>
                </a:solidFill>
                <a:latin typeface="Arial" panose="020B0604020202020204" pitchFamily="34" charset="0"/>
                <a:cs typeface="Arial" panose="020B0604020202020204" pitchFamily="34" charset="0"/>
              </a:rPr>
              <a:t>Reasonably easy. Drill holes on the rods and attach the panel</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latin typeface="Arial" panose="020B0604020202020204" pitchFamily="34" charset="0"/>
                <a:cs typeface="Arial" panose="020B0604020202020204" pitchFamily="34" charset="0"/>
              </a:rPr>
              <a:t>The panel is usually made with plastic and the outer rods that fix the panel to the ground is metal or wood.</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2. Mud Pie Cooking Station</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	         The red and blue each represents disadvantages and advantages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		</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 </a:t>
            </a:r>
            <a:r>
              <a:rPr lang="en-GB" sz="1200" dirty="0">
                <a:solidFill>
                  <a:srgbClr val="0070C0"/>
                </a:solidFill>
                <a:latin typeface="Arial" panose="020B0604020202020204" pitchFamily="34" charset="0"/>
                <a:cs typeface="Arial" panose="020B0604020202020204" pitchFamily="34" charset="0"/>
              </a:rPr>
              <a:t>The wooden kitchen gives an appealing look to the playground</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Consumer:</a:t>
            </a:r>
            <a:r>
              <a:rPr lang="en-GB" sz="1200" b="1" dirty="0">
                <a:solidFill>
                  <a:srgbClr val="FF0000"/>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It is interactive as many kids can play with it at once.</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 </a:t>
            </a:r>
            <a:r>
              <a:rPr lang="en-GB" sz="1200" dirty="0">
                <a:solidFill>
                  <a:srgbClr val="0070C0"/>
                </a:solidFill>
                <a:latin typeface="Arial" panose="020B0604020202020204" pitchFamily="34" charset="0"/>
                <a:cs typeface="Arial" panose="020B0604020202020204" pitchFamily="34" charset="0"/>
              </a:rPr>
              <a:t>The wood bits can be recycled or recovered as fuel. </a:t>
            </a:r>
            <a:r>
              <a:rPr lang="en-GB" sz="1200" dirty="0">
                <a:solidFill>
                  <a:srgbClr val="FF0000"/>
                </a:solidFill>
                <a:latin typeface="Arial" panose="020B0604020202020204" pitchFamily="34" charset="0"/>
                <a:cs typeface="Arial" panose="020B0604020202020204" pitchFamily="34" charset="0"/>
              </a:rPr>
              <a:t>The product is made with wood but the user uses water and mud to create mud pies which is not good for the sustain of the product</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 </a:t>
            </a:r>
            <a:r>
              <a:rPr lang="en-GB" sz="1200" dirty="0">
                <a:solidFill>
                  <a:srgbClr val="0070C0"/>
                </a:solidFill>
                <a:latin typeface="Arial" panose="020B0604020202020204" pitchFamily="34" charset="0"/>
                <a:cs typeface="Arial" panose="020B0604020202020204" pitchFamily="34" charset="0"/>
              </a:rPr>
              <a:t>Available in different sizes. </a:t>
            </a:r>
            <a:r>
              <a:rPr lang="en-GB" sz="1200" dirty="0">
                <a:solidFill>
                  <a:schemeClr val="tx1"/>
                </a:solidFill>
                <a:latin typeface="Arial" panose="020B0604020202020204" pitchFamily="34" charset="0"/>
                <a:cs typeface="Arial" panose="020B0604020202020204" pitchFamily="34" charset="0"/>
              </a:rPr>
              <a:t>Normally a meter wide and a meter high</a:t>
            </a:r>
          </a:p>
          <a:p>
            <a:pPr marL="0" indent="0">
              <a:spcBef>
                <a:spcPts val="0"/>
              </a:spcBef>
              <a:spcAft>
                <a:spcPts val="0"/>
              </a:spcAft>
              <a:buNone/>
            </a:pPr>
            <a:endParaRPr lang="en-GB" sz="1200" dirty="0">
              <a:solidFill>
                <a:schemeClr val="tx1"/>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Safety: </a:t>
            </a:r>
            <a:r>
              <a:rPr lang="en-GB" sz="1200" dirty="0">
                <a:solidFill>
                  <a:srgbClr val="0070C0"/>
                </a:solidFill>
                <a:latin typeface="Arial" panose="020B0604020202020204" pitchFamily="34" charset="0"/>
                <a:cs typeface="Arial" panose="020B0604020202020204" pitchFamily="34" charset="0"/>
              </a:rPr>
              <a:t>It would be safe for most cases. </a:t>
            </a:r>
            <a:r>
              <a:rPr lang="en-GB" sz="1200" dirty="0">
                <a:solidFill>
                  <a:srgbClr val="FF0000"/>
                </a:solidFill>
                <a:latin typeface="Arial" panose="020B0604020202020204" pitchFamily="34" charset="0"/>
                <a:cs typeface="Arial" panose="020B0604020202020204" pitchFamily="34" charset="0"/>
              </a:rPr>
              <a:t>Kids might get hurt due to the misuse of the cooking equipment such as spatulas or by accidently eating mud. </a:t>
            </a:r>
            <a:r>
              <a:rPr lang="en-GB" sz="1200" dirty="0">
                <a:solidFill>
                  <a:srgbClr val="0070C0"/>
                </a:solidFill>
                <a:latin typeface="Arial" panose="020B0604020202020204" pitchFamily="34" charset="0"/>
                <a:cs typeface="Arial" panose="020B0604020202020204" pitchFamily="34" charset="0"/>
              </a:rPr>
              <a:t>Rounded edges to protect children against bumps</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 </a:t>
            </a:r>
            <a:r>
              <a:rPr lang="en-GB" sz="1200" dirty="0">
                <a:latin typeface="Arial" panose="020B0604020202020204" pitchFamily="34" charset="0"/>
                <a:cs typeface="Arial" panose="020B0604020202020204" pitchFamily="34" charset="0"/>
              </a:rPr>
              <a:t>The kids can collaboratively make mud pies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solidFill>
                  <a:srgbClr val="FF0000"/>
                </a:solidFill>
                <a:latin typeface="Arial" panose="020B0604020202020204" pitchFamily="34" charset="0"/>
                <a:cs typeface="Arial" panose="020B0604020202020204" pitchFamily="34" charset="0"/>
              </a:rPr>
              <a:t>A bit complicated as it requires human assembly and accurate drilling</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solidFill>
                  <a:schemeClr val="tx1"/>
                </a:solidFill>
                <a:latin typeface="Arial" panose="020B0604020202020204" pitchFamily="34" charset="0"/>
                <a:cs typeface="Arial" panose="020B0604020202020204" pitchFamily="34" charset="0"/>
              </a:rPr>
              <a:t>Most of it is made with wood. The cooking tool holders are made with plastic, the pot is made with metal.</a:t>
            </a:r>
          </a:p>
        </p:txBody>
      </p:sp>
      <p:pic>
        <p:nvPicPr>
          <p:cNvPr id="4" name="Picture 2" descr="Image result for tic tac toe playground">
            <a:extLst>
              <a:ext uri="{FF2B5EF4-FFF2-40B4-BE49-F238E27FC236}">
                <a16:creationId xmlns:a16="http://schemas.microsoft.com/office/drawing/2014/main" id="{BA220078-6A53-4407-B9F7-F6F9C0465B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144" y="3542639"/>
            <a:ext cx="1421587" cy="2136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outdoor, person, grass, child&#10;&#10;Description automatically generated">
            <a:extLst>
              <a:ext uri="{FF2B5EF4-FFF2-40B4-BE49-F238E27FC236}">
                <a16:creationId xmlns:a16="http://schemas.microsoft.com/office/drawing/2014/main" id="{1B529982-991C-4499-B237-7DFB052B8FE2}"/>
              </a:ext>
            </a:extLst>
          </p:cNvPr>
          <p:cNvPicPr>
            <a:picLocks noChangeAspect="1"/>
          </p:cNvPicPr>
          <p:nvPr/>
        </p:nvPicPr>
        <p:blipFill rotWithShape="1">
          <a:blip r:embed="rId3">
            <a:extLst>
              <a:ext uri="{28A0092B-C50C-407E-A947-70E740481C1C}">
                <a14:useLocalDpi xmlns:a14="http://schemas.microsoft.com/office/drawing/2010/main" val="0"/>
              </a:ext>
            </a:extLst>
          </a:blip>
          <a:srcRect t="5081" b="4974"/>
          <a:stretch/>
        </p:blipFill>
        <p:spPr>
          <a:xfrm>
            <a:off x="2847921" y="3529743"/>
            <a:ext cx="1853149" cy="1670029"/>
          </a:xfrm>
          <a:prstGeom prst="rect">
            <a:avLst/>
          </a:prstGeom>
        </p:spPr>
      </p:pic>
      <p:pic>
        <p:nvPicPr>
          <p:cNvPr id="8" name="Picture 7" descr="A picture containing person, outdoor, young, boy&#10;&#10;Description automatically generated">
            <a:extLst>
              <a:ext uri="{FF2B5EF4-FFF2-40B4-BE49-F238E27FC236}">
                <a16:creationId xmlns:a16="http://schemas.microsoft.com/office/drawing/2014/main" id="{2A02244A-316E-48B0-A61B-DAA700C22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2260" y="4050818"/>
            <a:ext cx="2170783" cy="1628087"/>
          </a:xfrm>
          <a:prstGeom prst="rect">
            <a:avLst/>
          </a:prstGeom>
        </p:spPr>
      </p:pic>
      <p:pic>
        <p:nvPicPr>
          <p:cNvPr id="9" name="Picture 8" descr="A picture containing indoor, sitting, building, table&#10;&#10;Description automatically generated">
            <a:extLst>
              <a:ext uri="{FF2B5EF4-FFF2-40B4-BE49-F238E27FC236}">
                <a16:creationId xmlns:a16="http://schemas.microsoft.com/office/drawing/2014/main" id="{DD20074D-294A-4F02-A415-0C371BE395A6}"/>
              </a:ext>
            </a:extLst>
          </p:cNvPr>
          <p:cNvPicPr>
            <a:picLocks noChangeAspect="1"/>
          </p:cNvPicPr>
          <p:nvPr/>
        </p:nvPicPr>
        <p:blipFill rotWithShape="1">
          <a:blip r:embed="rId5">
            <a:extLst>
              <a:ext uri="{28A0092B-C50C-407E-A947-70E740481C1C}">
                <a14:useLocalDpi xmlns:a14="http://schemas.microsoft.com/office/drawing/2010/main" val="0"/>
              </a:ext>
            </a:extLst>
          </a:blip>
          <a:srcRect l="22809" t="23032" r="20504" b="16300"/>
          <a:stretch/>
        </p:blipFill>
        <p:spPr>
          <a:xfrm rot="5400000">
            <a:off x="7421515" y="3753415"/>
            <a:ext cx="2136266" cy="1714714"/>
          </a:xfrm>
          <a:prstGeom prst="rect">
            <a:avLst/>
          </a:prstGeom>
        </p:spPr>
      </p:pic>
    </p:spTree>
    <p:extLst>
      <p:ext uri="{BB962C8B-B14F-4D97-AF65-F5344CB8AC3E}">
        <p14:creationId xmlns:p14="http://schemas.microsoft.com/office/powerpoint/2010/main" val="2300323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EDF90-68B5-4D21-AFD6-5827FB9370ED}"/>
              </a:ext>
            </a:extLst>
          </p:cNvPr>
          <p:cNvSpPr>
            <a:spLocks noGrp="1"/>
          </p:cNvSpPr>
          <p:nvPr>
            <p:ph type="title"/>
          </p:nvPr>
        </p:nvSpPr>
        <p:spPr/>
        <p:txBody>
          <a:bodyPr/>
          <a:lstStyle/>
          <a:p>
            <a:r>
              <a:rPr lang="en-GB" dirty="0"/>
              <a:t>Investigation</a:t>
            </a:r>
          </a:p>
        </p:txBody>
      </p:sp>
      <p:sp>
        <p:nvSpPr>
          <p:cNvPr id="3" name="Content Placeholder 2">
            <a:extLst>
              <a:ext uri="{FF2B5EF4-FFF2-40B4-BE49-F238E27FC236}">
                <a16:creationId xmlns:a16="http://schemas.microsoft.com/office/drawing/2014/main" id="{4804A38C-BEA6-4BCB-A5D1-C8FFD7ED1327}"/>
              </a:ext>
            </a:extLst>
          </p:cNvPr>
          <p:cNvSpPr>
            <a:spLocks noGrp="1"/>
          </p:cNvSpPr>
          <p:nvPr>
            <p:ph idx="1"/>
          </p:nvPr>
        </p:nvSpPr>
        <p:spPr/>
        <p:txBody>
          <a:bodyPr numCol="2">
            <a:normAutofit lnSpcReduction="10000"/>
          </a:body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Existing products: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3. Water Walls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 </a:t>
            </a:r>
            <a:r>
              <a:rPr lang="en-GB" sz="1200" dirty="0">
                <a:solidFill>
                  <a:srgbClr val="0070C0"/>
                </a:solidFill>
                <a:latin typeface="Arial" panose="020B0604020202020204" pitchFamily="34" charset="0"/>
                <a:cs typeface="Arial" panose="020B0604020202020204" pitchFamily="34" charset="0"/>
              </a:rPr>
              <a:t>The wood material could provide an aesthetic and calming grain structure that can be appealing.</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Consumer:</a:t>
            </a:r>
            <a:r>
              <a:rPr lang="en-GB" sz="1200" b="1" dirty="0">
                <a:solidFill>
                  <a:srgbClr val="FF0000"/>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It is interactive as many kids can play with it at once.</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 </a:t>
            </a:r>
            <a:r>
              <a:rPr lang="en-GB" sz="1200" dirty="0">
                <a:solidFill>
                  <a:srgbClr val="0070C0"/>
                </a:solidFill>
                <a:latin typeface="Arial" panose="020B0604020202020204" pitchFamily="34" charset="0"/>
                <a:cs typeface="Arial" panose="020B0604020202020204" pitchFamily="34" charset="0"/>
              </a:rPr>
              <a:t>The wood bits can be recycled and recovered. Since the wood is close to planks it can even be reused. </a:t>
            </a:r>
            <a:r>
              <a:rPr lang="en-GB" sz="1200" dirty="0">
                <a:solidFill>
                  <a:srgbClr val="FF0000"/>
                </a:solidFill>
                <a:latin typeface="Arial" panose="020B0604020202020204" pitchFamily="34" charset="0"/>
                <a:cs typeface="Arial" panose="020B0604020202020204" pitchFamily="34" charset="0"/>
              </a:rPr>
              <a:t>The wood interacting with water suggests a short lifetime for the product.</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a:t>
            </a:r>
            <a:r>
              <a:rPr lang="en-GB" sz="1200" dirty="0">
                <a:solidFill>
                  <a:srgbClr val="0070C0"/>
                </a:solidFill>
                <a:latin typeface="Arial" panose="020B0604020202020204" pitchFamily="34" charset="0"/>
                <a:cs typeface="Arial" panose="020B0604020202020204" pitchFamily="34" charset="0"/>
              </a:rPr>
              <a:t> </a:t>
            </a:r>
            <a:r>
              <a:rPr lang="en-GB" sz="1200" dirty="0">
                <a:solidFill>
                  <a:schemeClr val="tx1"/>
                </a:solidFill>
                <a:latin typeface="Arial" panose="020B0604020202020204" pitchFamily="34" charset="0"/>
                <a:cs typeface="Arial" panose="020B0604020202020204" pitchFamily="34" charset="0"/>
              </a:rPr>
              <a:t>Three meters wide and two and a half meters high.</a:t>
            </a:r>
          </a:p>
          <a:p>
            <a:pPr marL="0" indent="0">
              <a:spcBef>
                <a:spcPts val="0"/>
              </a:spcBef>
              <a:spcAft>
                <a:spcPts val="0"/>
              </a:spcAft>
              <a:buNone/>
            </a:pPr>
            <a:endParaRPr lang="en-GB" sz="1200" dirty="0">
              <a:solidFill>
                <a:schemeClr val="tx1"/>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Safety: </a:t>
            </a:r>
            <a:r>
              <a:rPr lang="en-GB" sz="1200" dirty="0">
                <a:solidFill>
                  <a:srgbClr val="FF0000"/>
                </a:solidFill>
                <a:latin typeface="Arial" panose="020B0604020202020204" pitchFamily="34" charset="0"/>
                <a:cs typeface="Arial" panose="020B0604020202020204" pitchFamily="34" charset="0"/>
              </a:rPr>
              <a:t>The product is tall, therefore, the centre of mass is high. This can cause the product to be unstable and could fall down if not fixed correctly. </a:t>
            </a:r>
            <a:r>
              <a:rPr lang="en-GB" sz="1200" dirty="0">
                <a:solidFill>
                  <a:srgbClr val="0070C0"/>
                </a:solidFill>
                <a:latin typeface="Arial" panose="020B0604020202020204" pitchFamily="34" charset="0"/>
                <a:cs typeface="Arial" panose="020B0604020202020204" pitchFamily="34" charset="0"/>
              </a:rPr>
              <a:t>No other potential safety hazards apart from this</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 </a:t>
            </a:r>
            <a:r>
              <a:rPr lang="en-GB" sz="1200" dirty="0">
                <a:latin typeface="Arial" panose="020B0604020202020204" pitchFamily="34" charset="0"/>
                <a:cs typeface="Arial" panose="020B0604020202020204" pitchFamily="34" charset="0"/>
              </a:rPr>
              <a:t>Water falls from top to low. The water way can be changed by the children. The Water that reaches the bottom goes back up through the pump.</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latin typeface="Arial" panose="020B0604020202020204" pitchFamily="34" charset="0"/>
                <a:cs typeface="Arial" panose="020B0604020202020204" pitchFamily="34" charset="0"/>
              </a:rPr>
              <a:t>This is a one of a kind product which is made through special orders or by hand.</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latin typeface="Arial" panose="020B0604020202020204" pitchFamily="34" charset="0"/>
                <a:cs typeface="Arial" panose="020B0604020202020204" pitchFamily="34" charset="0"/>
              </a:rPr>
              <a:t>Wood for the structure and plastic for the tubes the bucket and the connection between the structure and the water ways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4. Pulse® Table Tennis – Multisensory Interactive games – landscape </a:t>
            </a:r>
            <a:r>
              <a:rPr lang="en-GB" sz="1200" b="1" dirty="0" err="1">
                <a:latin typeface="Arial" panose="020B0604020202020204" pitchFamily="34" charset="0"/>
                <a:cs typeface="Arial" panose="020B0604020202020204" pitchFamily="34" charset="0"/>
              </a:rPr>
              <a:t>structues</a:t>
            </a: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 </a:t>
            </a:r>
            <a:r>
              <a:rPr lang="en-GB" sz="1200" dirty="0">
                <a:solidFill>
                  <a:srgbClr val="0070C0"/>
                </a:solidFill>
                <a:latin typeface="Arial" panose="020B0604020202020204" pitchFamily="34" charset="0"/>
                <a:cs typeface="Arial" panose="020B0604020202020204" pitchFamily="34" charset="0"/>
              </a:rPr>
              <a:t>The unique design gives an impression of a future playground</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Consumer:</a:t>
            </a:r>
            <a:r>
              <a:rPr lang="en-GB" sz="1200" b="1" dirty="0">
                <a:solidFill>
                  <a:srgbClr val="FF0000"/>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It is interactive as many kids can play with it at once.</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 </a:t>
            </a:r>
            <a:r>
              <a:rPr lang="en-GB" sz="1200" dirty="0">
                <a:solidFill>
                  <a:srgbClr val="0070C0"/>
                </a:solidFill>
                <a:latin typeface="Arial" panose="020B0604020202020204" pitchFamily="34" charset="0"/>
                <a:cs typeface="Arial" panose="020B0604020202020204" pitchFamily="34" charset="0"/>
              </a:rPr>
              <a:t>The wood bits can be recycled or recovered as fuel. </a:t>
            </a:r>
            <a:r>
              <a:rPr lang="en-GB" sz="1200" dirty="0">
                <a:solidFill>
                  <a:srgbClr val="FF0000"/>
                </a:solidFill>
                <a:latin typeface="Arial" panose="020B0604020202020204" pitchFamily="34" charset="0"/>
                <a:cs typeface="Arial" panose="020B0604020202020204" pitchFamily="34" charset="0"/>
              </a:rPr>
              <a:t>The product is made with wood but the user uses water and mud to create mud pies which is not good for the sustain of the product</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 </a:t>
            </a:r>
            <a:r>
              <a:rPr lang="en-GB" sz="1200" dirty="0">
                <a:latin typeface="Arial" panose="020B0604020202020204" pitchFamily="34" charset="0"/>
                <a:cs typeface="Arial" panose="020B0604020202020204" pitchFamily="34" charset="0"/>
              </a:rPr>
              <a:t>4.83 m x 4.34 m</a:t>
            </a:r>
            <a:endParaRPr lang="en-GB" sz="1200" dirty="0">
              <a:solidFill>
                <a:schemeClr val="tx1"/>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chemeClr val="tx1"/>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Safety: </a:t>
            </a:r>
            <a:r>
              <a:rPr lang="en-GB" sz="1200" dirty="0">
                <a:solidFill>
                  <a:srgbClr val="FF0000"/>
                </a:solidFill>
                <a:latin typeface="Arial" panose="020B0604020202020204" pitchFamily="34" charset="0"/>
                <a:cs typeface="Arial" panose="020B0604020202020204" pitchFamily="34" charset="0"/>
              </a:rPr>
              <a:t>A kid could attempt to go under then stand up and bump his or her head. </a:t>
            </a:r>
            <a:r>
              <a:rPr lang="en-GB" sz="1200" dirty="0">
                <a:solidFill>
                  <a:srgbClr val="0070C0"/>
                </a:solidFill>
                <a:latin typeface="Arial" panose="020B0604020202020204" pitchFamily="34" charset="0"/>
                <a:cs typeface="Arial" panose="020B0604020202020204" pitchFamily="34" charset="0"/>
              </a:rPr>
              <a:t>It has round edges to protect the kids when bumping into them.</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 </a:t>
            </a:r>
            <a:r>
              <a:rPr lang="en-GB" sz="1200" dirty="0">
                <a:latin typeface="Arial" panose="020B0604020202020204" pitchFamily="34" charset="0"/>
                <a:cs typeface="Arial" panose="020B0604020202020204" pitchFamily="34" charset="0"/>
              </a:rPr>
              <a:t>Can play table tennis by just touching the sensors.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latin typeface="Arial" panose="020B0604020202020204" pitchFamily="34" charset="0"/>
                <a:cs typeface="Arial" panose="020B0604020202020204" pitchFamily="34" charset="0"/>
              </a:rPr>
              <a:t>Made in the factories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latin typeface="Arial" panose="020B0604020202020204" pitchFamily="34" charset="0"/>
                <a:cs typeface="Arial" panose="020B0604020202020204" pitchFamily="34" charset="0"/>
              </a:rPr>
              <a:t>Metal for the pillar in the middle. Chipboard for the board on the top with extra electrical components</a:t>
            </a:r>
            <a:endParaRPr lang="en-GB" sz="1200" dirty="0">
              <a:solidFill>
                <a:schemeClr val="tx1"/>
              </a:solidFill>
              <a:latin typeface="Arial" panose="020B0604020202020204" pitchFamily="34" charset="0"/>
              <a:cs typeface="Arial" panose="020B0604020202020204" pitchFamily="34" charset="0"/>
            </a:endParaRPr>
          </a:p>
        </p:txBody>
      </p:sp>
      <p:pic>
        <p:nvPicPr>
          <p:cNvPr id="10" name="Picture 2" descr="Image result for creative playground equipment">
            <a:extLst>
              <a:ext uri="{FF2B5EF4-FFF2-40B4-BE49-F238E27FC236}">
                <a16:creationId xmlns:a16="http://schemas.microsoft.com/office/drawing/2014/main" id="{30E42CBE-C964-45DE-9B79-2789666B6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742" y="3542639"/>
            <a:ext cx="2440792" cy="17268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erson that is sitting in the grass&#10;&#10;Description automatically generated">
            <a:extLst>
              <a:ext uri="{FF2B5EF4-FFF2-40B4-BE49-F238E27FC236}">
                <a16:creationId xmlns:a16="http://schemas.microsoft.com/office/drawing/2014/main" id="{2FF290CB-B651-48BB-8D6F-0388CCC75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7473" y="3542638"/>
            <a:ext cx="2777242" cy="2243733"/>
          </a:xfrm>
          <a:prstGeom prst="rect">
            <a:avLst/>
          </a:prstGeom>
        </p:spPr>
      </p:pic>
    </p:spTree>
    <p:extLst>
      <p:ext uri="{BB962C8B-B14F-4D97-AF65-F5344CB8AC3E}">
        <p14:creationId xmlns:p14="http://schemas.microsoft.com/office/powerpoint/2010/main" val="2223491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EDF90-68B5-4D21-AFD6-5827FB9370ED}"/>
              </a:ext>
            </a:extLst>
          </p:cNvPr>
          <p:cNvSpPr>
            <a:spLocks noGrp="1"/>
          </p:cNvSpPr>
          <p:nvPr>
            <p:ph type="title"/>
          </p:nvPr>
        </p:nvSpPr>
        <p:spPr/>
        <p:txBody>
          <a:bodyPr/>
          <a:lstStyle/>
          <a:p>
            <a:r>
              <a:rPr lang="en-GB" dirty="0"/>
              <a:t>Investigation</a:t>
            </a:r>
          </a:p>
        </p:txBody>
      </p:sp>
      <p:sp>
        <p:nvSpPr>
          <p:cNvPr id="3" name="Content Placeholder 2">
            <a:extLst>
              <a:ext uri="{FF2B5EF4-FFF2-40B4-BE49-F238E27FC236}">
                <a16:creationId xmlns:a16="http://schemas.microsoft.com/office/drawing/2014/main" id="{4804A38C-BEA6-4BCB-A5D1-C8FFD7ED1327}"/>
              </a:ext>
            </a:extLst>
          </p:cNvPr>
          <p:cNvSpPr>
            <a:spLocks noGrp="1"/>
          </p:cNvSpPr>
          <p:nvPr>
            <p:ph idx="1"/>
          </p:nvPr>
        </p:nvSpPr>
        <p:spPr>
          <a:xfrm>
            <a:off x="1360741" y="2877551"/>
            <a:ext cx="12473465" cy="6528916"/>
          </a:xfrm>
        </p:spPr>
        <p:txBody>
          <a:bodyPr numCol="2">
            <a:normAutofit/>
          </a:body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Ideas that I can use: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1. Legos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 </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 </a:t>
            </a:r>
            <a:r>
              <a:rPr lang="en-GB" sz="1200" dirty="0">
                <a:solidFill>
                  <a:srgbClr val="0070C0"/>
                </a:solidFill>
                <a:latin typeface="Arial" panose="020B0604020202020204" pitchFamily="34" charset="0"/>
                <a:cs typeface="Arial" panose="020B0604020202020204" pitchFamily="34" charset="0"/>
              </a:rPr>
              <a:t>Colourful.(The shape depends on the user)</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Consumer:</a:t>
            </a:r>
            <a:r>
              <a:rPr lang="en-GB" sz="1200" b="1" dirty="0">
                <a:solidFill>
                  <a:srgbClr val="FF0000"/>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Unlimited amount of kids can play with it.</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 </a:t>
            </a:r>
            <a:r>
              <a:rPr lang="en-GB" sz="1200" dirty="0">
                <a:solidFill>
                  <a:srgbClr val="0070C0"/>
                </a:solidFill>
                <a:latin typeface="Arial" panose="020B0604020202020204" pitchFamily="34" charset="0"/>
                <a:cs typeface="Arial" panose="020B0604020202020204" pitchFamily="34" charset="0"/>
              </a:rPr>
              <a:t>The plastic is a thermoplastic material, which makes it easily recyclable. No need to throw a way the product as it is reusable(can be given away) </a:t>
            </a:r>
            <a:r>
              <a:rPr lang="en-GB" sz="1200" dirty="0">
                <a:solidFill>
                  <a:srgbClr val="FF0000"/>
                </a:solidFill>
                <a:latin typeface="Arial" panose="020B0604020202020204" pitchFamily="34" charset="0"/>
                <a:cs typeface="Arial" panose="020B0604020202020204" pitchFamily="34" charset="0"/>
              </a:rPr>
              <a:t>The pieces don’t last long as they can be easily damaged</a:t>
            </a: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 </a:t>
            </a:r>
            <a:r>
              <a:rPr lang="en-GB" sz="1200" dirty="0">
                <a:solidFill>
                  <a:srgbClr val="0070C0"/>
                </a:solidFill>
                <a:latin typeface="Arial" panose="020B0604020202020204" pitchFamily="34" charset="0"/>
                <a:cs typeface="Arial" panose="020B0604020202020204" pitchFamily="34" charset="0"/>
              </a:rPr>
              <a:t>Available in different sizes. </a:t>
            </a:r>
            <a:r>
              <a:rPr lang="en-GB" sz="1200" dirty="0">
                <a:solidFill>
                  <a:schemeClr val="tx1"/>
                </a:solidFill>
                <a:latin typeface="Arial" panose="020B0604020202020204" pitchFamily="34" charset="0"/>
                <a:cs typeface="Arial" panose="020B0604020202020204" pitchFamily="34" charset="0"/>
              </a:rPr>
              <a:t>(depends on the user)</a:t>
            </a:r>
          </a:p>
          <a:p>
            <a:pPr marL="0" indent="0">
              <a:spcBef>
                <a:spcPts val="0"/>
              </a:spcBef>
              <a:spcAft>
                <a:spcPts val="0"/>
              </a:spcAft>
              <a:buNone/>
            </a:pPr>
            <a:endParaRPr lang="en-GB" sz="1200" dirty="0">
              <a:solidFill>
                <a:schemeClr val="tx1"/>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Safety: </a:t>
            </a:r>
            <a:r>
              <a:rPr lang="en-GB" sz="1200" dirty="0">
                <a:solidFill>
                  <a:srgbClr val="FF0000"/>
                </a:solidFill>
                <a:latin typeface="Arial" panose="020B0604020202020204" pitchFamily="34" charset="0"/>
                <a:cs typeface="Arial" panose="020B0604020202020204" pitchFamily="34" charset="0"/>
              </a:rPr>
              <a:t>Can get hurt if they fall on the pieces. It is dangerous if eaten.</a:t>
            </a: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 </a:t>
            </a:r>
            <a:r>
              <a:rPr lang="en-GB" sz="1200" dirty="0">
                <a:latin typeface="Arial" panose="020B0604020202020204" pitchFamily="34" charset="0"/>
                <a:cs typeface="Arial" panose="020B0604020202020204" pitchFamily="34" charset="0"/>
              </a:rPr>
              <a:t>You connect blocks to make anything you desire to. </a:t>
            </a:r>
            <a:r>
              <a:rPr lang="en-GB" sz="1200" dirty="0">
                <a:solidFill>
                  <a:srgbClr val="0070C0"/>
                </a:solidFill>
                <a:latin typeface="Arial" panose="020B0604020202020204" pitchFamily="34" charset="0"/>
                <a:cs typeface="Arial" panose="020B0604020202020204" pitchFamily="34" charset="0"/>
              </a:rPr>
              <a:t>Can express creativity</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latin typeface="Arial" panose="020B0604020202020204" pitchFamily="34" charset="0"/>
                <a:cs typeface="Arial" panose="020B0604020202020204" pitchFamily="34" charset="0"/>
              </a:rPr>
              <a:t>Automated manufacture in factories</a:t>
            </a: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latin typeface="Arial" panose="020B0604020202020204" pitchFamily="34" charset="0"/>
                <a:cs typeface="Arial" panose="020B0604020202020204" pitchFamily="34" charset="0"/>
              </a:rPr>
              <a:t>Plastic called acrylonitrile butadiene styrene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2. Marble runs</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	                                                        The red and blue each represents </a:t>
            </a:r>
          </a:p>
          <a:p>
            <a:pPr marL="0" indent="0">
              <a:spcBef>
                <a:spcPts val="0"/>
              </a:spcBef>
              <a:spcAft>
                <a:spcPts val="0"/>
              </a:spcAft>
              <a:buNone/>
            </a:pPr>
            <a:r>
              <a:rPr lang="en-GB" sz="1200" dirty="0">
                <a:latin typeface="Arial" panose="020B0604020202020204" pitchFamily="34" charset="0"/>
                <a:cs typeface="Arial" panose="020B0604020202020204" pitchFamily="34" charset="0"/>
              </a:rPr>
              <a:t>                                                                                             disadvantages and advantages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		</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 </a:t>
            </a:r>
            <a:r>
              <a:rPr lang="en-GB" sz="1200" dirty="0">
                <a:solidFill>
                  <a:srgbClr val="0070C0"/>
                </a:solidFill>
                <a:latin typeface="Arial" panose="020B0604020202020204" pitchFamily="34" charset="0"/>
                <a:cs typeface="Arial" panose="020B0604020202020204" pitchFamily="34" charset="0"/>
              </a:rPr>
              <a:t>It is colourful. </a:t>
            </a:r>
            <a:r>
              <a:rPr lang="en-GB" sz="1200" dirty="0">
                <a:solidFill>
                  <a:schemeClr val="tx1"/>
                </a:solidFill>
                <a:latin typeface="Arial" panose="020B0604020202020204" pitchFamily="34" charset="0"/>
                <a:cs typeface="Arial" panose="020B0604020202020204" pitchFamily="34" charset="0"/>
              </a:rPr>
              <a:t>The interesting shape of the marble tracks may be pleasing for some people</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Consumer:</a:t>
            </a:r>
            <a:r>
              <a:rPr lang="en-GB" sz="1200" b="1" dirty="0">
                <a:solidFill>
                  <a:srgbClr val="FF0000"/>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It seems hard for many kids to play with it at once.</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 : </a:t>
            </a:r>
            <a:r>
              <a:rPr lang="en-GB" sz="1200" dirty="0">
                <a:solidFill>
                  <a:srgbClr val="0070C0"/>
                </a:solidFill>
                <a:latin typeface="Arial" panose="020B0604020202020204" pitchFamily="34" charset="0"/>
                <a:cs typeface="Arial" panose="020B0604020202020204" pitchFamily="34" charset="0"/>
              </a:rPr>
              <a:t>The plastic is a thermoplastic material, which makes it easily recyclable. </a:t>
            </a:r>
            <a:r>
              <a:rPr lang="en-GB" sz="1200" dirty="0">
                <a:solidFill>
                  <a:srgbClr val="FF0000"/>
                </a:solidFill>
                <a:latin typeface="Arial" panose="020B0604020202020204" pitchFamily="34" charset="0"/>
                <a:cs typeface="Arial" panose="020B0604020202020204" pitchFamily="34" charset="0"/>
              </a:rPr>
              <a:t>The pieces don’t last long as they can be easily damaged</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a:t>
            </a:r>
            <a:r>
              <a:rPr lang="en-GB" sz="1200" b="1" dirty="0">
                <a:solidFill>
                  <a:schemeClr val="tx1"/>
                </a:solidFill>
                <a:latin typeface="Arial" panose="020B0604020202020204" pitchFamily="34" charset="0"/>
                <a:cs typeface="Arial" panose="020B0604020202020204" pitchFamily="34" charset="0"/>
              </a:rPr>
              <a:t>: </a:t>
            </a:r>
            <a:r>
              <a:rPr lang="en-GB" sz="1200" dirty="0">
                <a:solidFill>
                  <a:schemeClr val="tx1"/>
                </a:solidFill>
                <a:latin typeface="Arial" panose="020B0604020202020204" pitchFamily="34" charset="0"/>
                <a:cs typeface="Arial" panose="020B0604020202020204" pitchFamily="34" charset="0"/>
              </a:rPr>
              <a:t>(Depends on the user)</a:t>
            </a:r>
          </a:p>
          <a:p>
            <a:pPr marL="0" indent="0">
              <a:spcBef>
                <a:spcPts val="0"/>
              </a:spcBef>
              <a:spcAft>
                <a:spcPts val="0"/>
              </a:spcAft>
              <a:buNone/>
            </a:pPr>
            <a:endParaRPr lang="en-GB" sz="1200" dirty="0">
              <a:solidFill>
                <a:schemeClr val="tx1"/>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Safety: </a:t>
            </a:r>
            <a:r>
              <a:rPr lang="en-GB" sz="1200" dirty="0">
                <a:solidFill>
                  <a:srgbClr val="0070C0"/>
                </a:solidFill>
                <a:latin typeface="Arial" panose="020B0604020202020204" pitchFamily="34" charset="0"/>
                <a:cs typeface="Arial" panose="020B0604020202020204" pitchFamily="34" charset="0"/>
              </a:rPr>
              <a:t>It would be safe for most cases. </a:t>
            </a:r>
            <a:r>
              <a:rPr lang="en-GB" sz="1200" dirty="0">
                <a:solidFill>
                  <a:srgbClr val="FF0000"/>
                </a:solidFill>
                <a:latin typeface="Arial" panose="020B0604020202020204" pitchFamily="34" charset="0"/>
                <a:cs typeface="Arial" panose="020B0604020202020204" pitchFamily="34" charset="0"/>
              </a:rPr>
              <a:t>Can get hurt if they fall on it</a:t>
            </a: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 </a:t>
            </a:r>
            <a:r>
              <a:rPr lang="en-GB" sz="1200" dirty="0">
                <a:latin typeface="Arial" panose="020B0604020202020204" pitchFamily="34" charset="0"/>
                <a:cs typeface="Arial" panose="020B0604020202020204" pitchFamily="34" charset="0"/>
              </a:rPr>
              <a:t>The user can make tracks for the marble to run down.</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solidFill>
                  <a:schemeClr val="tx1"/>
                </a:solidFill>
                <a:latin typeface="Arial" panose="020B0604020202020204" pitchFamily="34" charset="0"/>
                <a:cs typeface="Arial" panose="020B0604020202020204" pitchFamily="34" charset="0"/>
              </a:rPr>
              <a:t>Automated manufacture in factories</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solidFill>
                  <a:schemeClr val="tx1"/>
                </a:solidFill>
                <a:latin typeface="Arial" panose="020B0604020202020204" pitchFamily="34" charset="0"/>
                <a:cs typeface="Arial" panose="020B0604020202020204" pitchFamily="34" charset="0"/>
              </a:rPr>
              <a:t>Varies from plastic to wood</a:t>
            </a:r>
          </a:p>
        </p:txBody>
      </p:sp>
      <p:pic>
        <p:nvPicPr>
          <p:cNvPr id="10" name="Picture 9">
            <a:extLst>
              <a:ext uri="{FF2B5EF4-FFF2-40B4-BE49-F238E27FC236}">
                <a16:creationId xmlns:a16="http://schemas.microsoft.com/office/drawing/2014/main" id="{AF1D68E7-4859-4F93-B8AD-ABCF098F2D13}"/>
              </a:ext>
            </a:extLst>
          </p:cNvPr>
          <p:cNvPicPr>
            <a:picLocks noChangeAspect="1"/>
          </p:cNvPicPr>
          <p:nvPr/>
        </p:nvPicPr>
        <p:blipFill>
          <a:blip r:embed="rId2"/>
          <a:stretch>
            <a:fillRect/>
          </a:stretch>
        </p:blipFill>
        <p:spPr>
          <a:xfrm>
            <a:off x="1360741" y="3542639"/>
            <a:ext cx="4245580" cy="2388138"/>
          </a:xfrm>
          <a:prstGeom prst="rect">
            <a:avLst/>
          </a:prstGeom>
        </p:spPr>
      </p:pic>
      <p:pic>
        <p:nvPicPr>
          <p:cNvPr id="1026" name="Picture 2" descr="Image result for marble runs 7 year olds">
            <a:extLst>
              <a:ext uri="{FF2B5EF4-FFF2-40B4-BE49-F238E27FC236}">
                <a16:creationId xmlns:a16="http://schemas.microsoft.com/office/drawing/2014/main" id="{5FAC2D24-F4E8-4B54-AFD4-2E401247A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9675" y="3421855"/>
            <a:ext cx="2599183" cy="2388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208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EDF90-68B5-4D21-AFD6-5827FB9370ED}"/>
              </a:ext>
            </a:extLst>
          </p:cNvPr>
          <p:cNvSpPr>
            <a:spLocks noGrp="1"/>
          </p:cNvSpPr>
          <p:nvPr>
            <p:ph type="title"/>
          </p:nvPr>
        </p:nvSpPr>
        <p:spPr/>
        <p:txBody>
          <a:bodyPr/>
          <a:lstStyle/>
          <a:p>
            <a:r>
              <a:rPr lang="en-GB" dirty="0"/>
              <a:t>Investigation</a:t>
            </a:r>
          </a:p>
        </p:txBody>
      </p:sp>
      <p:sp>
        <p:nvSpPr>
          <p:cNvPr id="3" name="Content Placeholder 2">
            <a:extLst>
              <a:ext uri="{FF2B5EF4-FFF2-40B4-BE49-F238E27FC236}">
                <a16:creationId xmlns:a16="http://schemas.microsoft.com/office/drawing/2014/main" id="{4804A38C-BEA6-4BCB-A5D1-C8FFD7ED1327}"/>
              </a:ext>
            </a:extLst>
          </p:cNvPr>
          <p:cNvSpPr>
            <a:spLocks noGrp="1"/>
          </p:cNvSpPr>
          <p:nvPr>
            <p:ph idx="1"/>
          </p:nvPr>
        </p:nvSpPr>
        <p:spPr>
          <a:xfrm>
            <a:off x="1360741" y="2877551"/>
            <a:ext cx="12473465" cy="6528916"/>
          </a:xfrm>
        </p:spPr>
        <p:txBody>
          <a:bodyPr numCol="2">
            <a:normAutofit/>
          </a:body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Ideas that I can use: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3. Boardgames</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 </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 </a:t>
            </a:r>
            <a:r>
              <a:rPr lang="en-GB" sz="1200" dirty="0">
                <a:solidFill>
                  <a:schemeClr val="tx1"/>
                </a:solidFill>
                <a:latin typeface="Arial" panose="020B0604020202020204" pitchFamily="34" charset="0"/>
                <a:cs typeface="Arial" panose="020B0604020202020204" pitchFamily="34" charset="0"/>
              </a:rPr>
              <a:t>It has simple designs</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Consumer:</a:t>
            </a:r>
            <a:r>
              <a:rPr lang="en-GB" sz="1200" b="1" dirty="0">
                <a:solidFill>
                  <a:srgbClr val="FF0000"/>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amount of players per game differs but normally 2 to 6.</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 </a:t>
            </a:r>
            <a:r>
              <a:rPr lang="en-GB" sz="1200" dirty="0">
                <a:solidFill>
                  <a:srgbClr val="0070C0"/>
                </a:solidFill>
                <a:latin typeface="Arial" panose="020B0604020202020204" pitchFamily="34" charset="0"/>
                <a:cs typeface="Arial" panose="020B0604020202020204" pitchFamily="34" charset="0"/>
              </a:rPr>
              <a:t>Can be continuously used or sold in a garage sale</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 </a:t>
            </a:r>
            <a:r>
              <a:rPr lang="en-GB" sz="1200" dirty="0">
                <a:solidFill>
                  <a:srgbClr val="0070C0"/>
                </a:solidFill>
                <a:latin typeface="Arial" panose="020B0604020202020204" pitchFamily="34" charset="0"/>
                <a:cs typeface="Arial" panose="020B0604020202020204" pitchFamily="34" charset="0"/>
              </a:rPr>
              <a:t>Available in different sizes. </a:t>
            </a:r>
            <a:r>
              <a:rPr lang="en-GB" sz="1200" dirty="0">
                <a:solidFill>
                  <a:schemeClr val="tx1"/>
                </a:solidFill>
                <a:latin typeface="Arial" panose="020B0604020202020204" pitchFamily="34" charset="0"/>
                <a:cs typeface="Arial" panose="020B0604020202020204" pitchFamily="34" charset="0"/>
              </a:rPr>
              <a:t>Normally smaller then 50cm x 50cm x 50cm</a:t>
            </a:r>
          </a:p>
          <a:p>
            <a:pPr marL="0" indent="0">
              <a:spcBef>
                <a:spcPts val="0"/>
              </a:spcBef>
              <a:spcAft>
                <a:spcPts val="0"/>
              </a:spcAft>
              <a:buNone/>
            </a:pPr>
            <a:endParaRPr lang="en-GB" sz="1200" dirty="0">
              <a:solidFill>
                <a:schemeClr val="tx1"/>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Safety: </a:t>
            </a:r>
            <a:r>
              <a:rPr lang="en-GB" sz="1200" dirty="0">
                <a:solidFill>
                  <a:srgbClr val="0070C0"/>
                </a:solidFill>
                <a:latin typeface="Arial" panose="020B0604020202020204" pitchFamily="34" charset="0"/>
                <a:cs typeface="Arial" panose="020B0604020202020204" pitchFamily="34" charset="0"/>
              </a:rPr>
              <a:t>Most of the time it would be safe. </a:t>
            </a:r>
            <a:r>
              <a:rPr lang="en-GB" sz="1200" dirty="0">
                <a:solidFill>
                  <a:srgbClr val="FF0000"/>
                </a:solidFill>
                <a:latin typeface="Arial" panose="020B0604020202020204" pitchFamily="34" charset="0"/>
                <a:cs typeface="Arial" panose="020B0604020202020204" pitchFamily="34" charset="0"/>
              </a:rPr>
              <a:t>Could eat one of the small pieces.</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 </a:t>
            </a:r>
            <a:r>
              <a:rPr lang="en-GB" sz="1200" dirty="0">
                <a:latin typeface="Arial" panose="020B0604020202020204" pitchFamily="34" charset="0"/>
                <a:cs typeface="Arial" panose="020B0604020202020204" pitchFamily="34" charset="0"/>
              </a:rPr>
              <a:t>Can play a game under the certain rules.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solidFill>
                  <a:schemeClr val="tx1"/>
                </a:solidFill>
                <a:latin typeface="Arial" panose="020B0604020202020204" pitchFamily="34" charset="0"/>
                <a:cs typeface="Arial" panose="020B0604020202020204" pitchFamily="34" charset="0"/>
              </a:rPr>
              <a:t>Made in factories</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a:t>
            </a:r>
            <a:r>
              <a:rPr lang="en-GB" sz="1200" dirty="0">
                <a:latin typeface="Arial" panose="020B0604020202020204" pitchFamily="34" charset="0"/>
                <a:cs typeface="Arial" panose="020B0604020202020204" pitchFamily="34" charset="0"/>
              </a:rPr>
              <a:t> Wood, plastic, metal.</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4. Electric car toys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	                                                   The red and blue each represents                                                                   		                     disadvantages and advantages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		</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 </a:t>
            </a:r>
            <a:r>
              <a:rPr lang="en-GB" sz="1200" dirty="0">
                <a:solidFill>
                  <a:srgbClr val="0070C0"/>
                </a:solidFill>
                <a:latin typeface="Arial" panose="020B0604020202020204" pitchFamily="34" charset="0"/>
                <a:cs typeface="Arial" panose="020B0604020202020204" pitchFamily="34" charset="0"/>
              </a:rPr>
              <a:t>The car design is very appealing</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Consumer:</a:t>
            </a:r>
            <a:r>
              <a:rPr lang="en-GB" sz="1200" b="1" dirty="0">
                <a:solidFill>
                  <a:srgbClr val="FF0000"/>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Only for one kid</a:t>
            </a:r>
          </a:p>
          <a:p>
            <a:pPr marL="0" indent="0">
              <a:spcBef>
                <a:spcPts val="0"/>
              </a:spcBef>
              <a:spcAft>
                <a:spcPts val="0"/>
              </a:spcAft>
              <a:buNone/>
            </a:pPr>
            <a:endParaRPr lang="en-GB" sz="1200" b="1"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 </a:t>
            </a:r>
            <a:r>
              <a:rPr lang="en-GB" sz="1200" dirty="0">
                <a:solidFill>
                  <a:srgbClr val="FF0000"/>
                </a:solidFill>
                <a:latin typeface="Arial" panose="020B0604020202020204" pitchFamily="34" charset="0"/>
                <a:cs typeface="Arial" panose="020B0604020202020204" pitchFamily="34" charset="0"/>
              </a:rPr>
              <a:t>Batteries inside the toy car may cause pollution</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 </a:t>
            </a:r>
            <a:r>
              <a:rPr lang="en-GB" sz="1200" dirty="0">
                <a:solidFill>
                  <a:schemeClr val="tx1"/>
                </a:solidFill>
                <a:latin typeface="Arial" panose="020B0604020202020204" pitchFamily="34" charset="0"/>
                <a:cs typeface="Arial" panose="020B0604020202020204" pitchFamily="34" charset="0"/>
              </a:rPr>
              <a:t>Mostly in the dimension of 70cm x 50cm x 50cm</a:t>
            </a:r>
          </a:p>
          <a:p>
            <a:pPr marL="0" indent="0">
              <a:spcBef>
                <a:spcPts val="0"/>
              </a:spcBef>
              <a:spcAft>
                <a:spcPts val="0"/>
              </a:spcAft>
              <a:buNone/>
            </a:pPr>
            <a:endParaRPr lang="en-GB" sz="1200" dirty="0">
              <a:solidFill>
                <a:schemeClr val="tx1"/>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Safety: </a:t>
            </a:r>
            <a:r>
              <a:rPr lang="en-GB" sz="1200" dirty="0">
                <a:solidFill>
                  <a:srgbClr val="FF0000"/>
                </a:solidFill>
                <a:latin typeface="Arial" panose="020B0604020202020204" pitchFamily="34" charset="0"/>
                <a:cs typeface="Arial" panose="020B0604020202020204" pitchFamily="34" charset="0"/>
              </a:rPr>
              <a:t>Can get hurt when going too fast. Can bump into a nearby person.</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 </a:t>
            </a:r>
            <a:r>
              <a:rPr lang="en-GB" sz="1200" dirty="0">
                <a:latin typeface="Arial" panose="020B0604020202020204" pitchFamily="34" charset="0"/>
                <a:cs typeface="Arial" panose="020B0604020202020204" pitchFamily="34" charset="0"/>
              </a:rPr>
              <a:t>The driving kid can drive the car.</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latin typeface="Arial" panose="020B0604020202020204" pitchFamily="34" charset="0"/>
                <a:cs typeface="Arial" panose="020B0604020202020204" pitchFamily="34" charset="0"/>
              </a:rPr>
              <a:t>Factories produce the pieces and humans are involved in the assembly process.</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solidFill>
                  <a:schemeClr val="tx1"/>
                </a:solidFill>
                <a:latin typeface="Arial" panose="020B0604020202020204" pitchFamily="34" charset="0"/>
                <a:cs typeface="Arial" panose="020B0604020202020204" pitchFamily="34" charset="0"/>
              </a:rPr>
              <a:t>Metal for the mechanics, plastic for the exterior. Rubber for the tires.</a:t>
            </a:r>
          </a:p>
        </p:txBody>
      </p:sp>
      <p:pic>
        <p:nvPicPr>
          <p:cNvPr id="5" name="Picture 4">
            <a:extLst>
              <a:ext uri="{FF2B5EF4-FFF2-40B4-BE49-F238E27FC236}">
                <a16:creationId xmlns:a16="http://schemas.microsoft.com/office/drawing/2014/main" id="{97AE167B-2B76-4EB4-A25B-32ACE816973B}"/>
              </a:ext>
            </a:extLst>
          </p:cNvPr>
          <p:cNvPicPr>
            <a:picLocks noChangeAspect="1"/>
          </p:cNvPicPr>
          <p:nvPr/>
        </p:nvPicPr>
        <p:blipFill rotWithShape="1">
          <a:blip r:embed="rId2"/>
          <a:srcRect l="2288" t="4855" r="3827" b="6160"/>
          <a:stretch/>
        </p:blipFill>
        <p:spPr>
          <a:xfrm>
            <a:off x="1360741" y="3675024"/>
            <a:ext cx="2455649" cy="2327486"/>
          </a:xfrm>
          <a:prstGeom prst="rect">
            <a:avLst/>
          </a:prstGeom>
        </p:spPr>
      </p:pic>
      <p:pic>
        <p:nvPicPr>
          <p:cNvPr id="7" name="Picture 6">
            <a:extLst>
              <a:ext uri="{FF2B5EF4-FFF2-40B4-BE49-F238E27FC236}">
                <a16:creationId xmlns:a16="http://schemas.microsoft.com/office/drawing/2014/main" id="{A725CC1E-9FEE-401D-876A-ABFEC618236A}"/>
              </a:ext>
            </a:extLst>
          </p:cNvPr>
          <p:cNvPicPr>
            <a:picLocks noChangeAspect="1"/>
          </p:cNvPicPr>
          <p:nvPr/>
        </p:nvPicPr>
        <p:blipFill>
          <a:blip r:embed="rId3"/>
          <a:stretch>
            <a:fillRect/>
          </a:stretch>
        </p:blipFill>
        <p:spPr>
          <a:xfrm>
            <a:off x="3960926" y="3675024"/>
            <a:ext cx="2327486" cy="2327486"/>
          </a:xfrm>
          <a:prstGeom prst="rect">
            <a:avLst/>
          </a:prstGeom>
        </p:spPr>
      </p:pic>
      <p:pic>
        <p:nvPicPr>
          <p:cNvPr id="2050" name="Picture 2" descr="Image result for children toys">
            <a:extLst>
              <a:ext uri="{FF2B5EF4-FFF2-40B4-BE49-F238E27FC236}">
                <a16:creationId xmlns:a16="http://schemas.microsoft.com/office/drawing/2014/main" id="{C0643D8A-F7EF-4118-BC61-C6363FACA4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9675" y="3675024"/>
            <a:ext cx="2857500" cy="197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368194"/>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8562</TotalTime>
  <Words>2425</Words>
  <Application>Microsoft Office PowerPoint</Application>
  <PresentationFormat>Custom</PresentationFormat>
  <Paragraphs>472</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Wingdings</vt:lpstr>
      <vt:lpstr>Retrospect</vt:lpstr>
      <vt:lpstr>DT Portfolio</vt:lpstr>
      <vt:lpstr>Playground</vt:lpstr>
      <vt:lpstr>Introduction</vt:lpstr>
      <vt:lpstr>Users</vt:lpstr>
      <vt:lpstr>Users</vt:lpstr>
      <vt:lpstr>Investigation</vt:lpstr>
      <vt:lpstr>Investigation</vt:lpstr>
      <vt:lpstr>Investigation</vt:lpstr>
      <vt:lpstr>Investigation</vt:lpstr>
      <vt:lpstr>Design Brief &amp; Specification</vt:lpstr>
      <vt:lpstr>List of ideas (Brainstorming of ideas)</vt:lpstr>
      <vt:lpstr>Initial ideas (Children’s Chalkboard)</vt:lpstr>
      <vt:lpstr>Initial Ideas (Baby Basketball)</vt:lpstr>
      <vt:lpstr>Initial Ideas (Music Maker)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Kahngjoon Koh</dc:creator>
  <cp:lastModifiedBy>Kahngjoon Koh</cp:lastModifiedBy>
  <cp:revision>254</cp:revision>
  <dcterms:created xsi:type="dcterms:W3CDTF">2020-01-30T04:30:19Z</dcterms:created>
  <dcterms:modified xsi:type="dcterms:W3CDTF">2020-06-01T08:46:05Z</dcterms:modified>
</cp:coreProperties>
</file>